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63" r:id="rId3"/>
    <p:sldId id="406" r:id="rId4"/>
    <p:sldId id="356" r:id="rId5"/>
    <p:sldId id="407" r:id="rId6"/>
    <p:sldId id="408" r:id="rId7"/>
    <p:sldId id="420" r:id="rId8"/>
    <p:sldId id="421" r:id="rId9"/>
    <p:sldId id="405" r:id="rId10"/>
    <p:sldId id="404" r:id="rId11"/>
    <p:sldId id="344" r:id="rId12"/>
    <p:sldId id="411" r:id="rId13"/>
    <p:sldId id="423" r:id="rId14"/>
    <p:sldId id="412" r:id="rId15"/>
    <p:sldId id="419" r:id="rId16"/>
    <p:sldId id="413" r:id="rId17"/>
    <p:sldId id="414" r:id="rId18"/>
    <p:sldId id="422" r:id="rId19"/>
    <p:sldId id="365" r:id="rId20"/>
    <p:sldId id="416" r:id="rId21"/>
    <p:sldId id="417" r:id="rId22"/>
    <p:sldId id="418" r:id="rId23"/>
    <p:sldId id="415" r:id="rId24"/>
    <p:sldId id="366" r:id="rId25"/>
    <p:sldId id="364" r:id="rId26"/>
    <p:sldId id="373" r:id="rId27"/>
    <p:sldId id="335" r:id="rId28"/>
    <p:sldId id="369" r:id="rId29"/>
    <p:sldId id="397" r:id="rId30"/>
    <p:sldId id="398" r:id="rId31"/>
    <p:sldId id="399" r:id="rId32"/>
    <p:sldId id="400" r:id="rId33"/>
    <p:sldId id="394" r:id="rId34"/>
    <p:sldId id="391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Bensoussan" initials="RB" lastIdx="3" clrIdx="0"/>
  <p:cmAuthor id="1" name="Glaydson Alves da Silva Santiago" initials="GAdSS" lastIdx="1" clrIdx="1">
    <p:extLst>
      <p:ext uri="{19B8F6BF-5375-455C-9EA6-DF929625EA0E}">
        <p15:presenceInfo xmlns:p15="http://schemas.microsoft.com/office/powerpoint/2012/main" userId="Glaydson Alves da Silva Santia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F41"/>
    <a:srgbClr val="51A8F9"/>
    <a:srgbClr val="3399FF"/>
    <a:srgbClr val="F5D328"/>
    <a:srgbClr val="BF2405"/>
    <a:srgbClr val="F8E068"/>
    <a:srgbClr val="F9E78B"/>
    <a:srgbClr val="FBEEAB"/>
    <a:srgbClr val="FBEEAF"/>
    <a:srgbClr val="FCF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33" d="100"/>
          <a:sy n="33" d="100"/>
        </p:scale>
        <p:origin x="804" y="-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50626486181159E-2"/>
          <c:y val="9.9137536509927727E-3"/>
          <c:w val="0.95663638208393731"/>
          <c:h val="0.87245653925309963"/>
        </c:manualLayout>
      </c:layout>
      <c:lineChart>
        <c:grouping val="standard"/>
        <c:varyColors val="0"/>
        <c:ser>
          <c:idx val="2"/>
          <c:order val="0"/>
          <c:tx>
            <c:strRef>
              <c:f>Planilha1!$C$1</c:f>
              <c:strCache>
                <c:ptCount val="1"/>
                <c:pt idx="0">
                  <c:v>CASOS COVID</c:v>
                </c:pt>
              </c:strCache>
            </c:strRef>
          </c:tx>
          <c:spPr>
            <a:ln w="5715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Planilha1!$A$2:$A$196</c:f>
              <c:numCache>
                <c:formatCode>[$-416]d\-mmm;@</c:formatCode>
                <c:ptCount val="195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43992</c:v>
                </c:pt>
                <c:pt idx="101">
                  <c:v>43993</c:v>
                </c:pt>
                <c:pt idx="102">
                  <c:v>43994</c:v>
                </c:pt>
                <c:pt idx="103">
                  <c:v>43995</c:v>
                </c:pt>
                <c:pt idx="104">
                  <c:v>43996</c:v>
                </c:pt>
                <c:pt idx="105">
                  <c:v>43997</c:v>
                </c:pt>
                <c:pt idx="106">
                  <c:v>43998</c:v>
                </c:pt>
                <c:pt idx="107">
                  <c:v>43999</c:v>
                </c:pt>
                <c:pt idx="108">
                  <c:v>44000</c:v>
                </c:pt>
                <c:pt idx="109">
                  <c:v>44001</c:v>
                </c:pt>
                <c:pt idx="110">
                  <c:v>44002</c:v>
                </c:pt>
                <c:pt idx="111">
                  <c:v>44003</c:v>
                </c:pt>
                <c:pt idx="112">
                  <c:v>44004</c:v>
                </c:pt>
                <c:pt idx="113">
                  <c:v>44005</c:v>
                </c:pt>
                <c:pt idx="114">
                  <c:v>44006</c:v>
                </c:pt>
                <c:pt idx="115">
                  <c:v>44007</c:v>
                </c:pt>
                <c:pt idx="116">
                  <c:v>44008</c:v>
                </c:pt>
                <c:pt idx="117">
                  <c:v>44009</c:v>
                </c:pt>
                <c:pt idx="118">
                  <c:v>44010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44016</c:v>
                </c:pt>
                <c:pt idx="125">
                  <c:v>44017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44023</c:v>
                </c:pt>
                <c:pt idx="132">
                  <c:v>44024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44030</c:v>
                </c:pt>
                <c:pt idx="139">
                  <c:v>44031</c:v>
                </c:pt>
                <c:pt idx="140">
                  <c:v>44032</c:v>
                </c:pt>
                <c:pt idx="141">
                  <c:v>44033</c:v>
                </c:pt>
                <c:pt idx="142">
                  <c:v>44034</c:v>
                </c:pt>
                <c:pt idx="143">
                  <c:v>44035</c:v>
                </c:pt>
                <c:pt idx="144">
                  <c:v>44036</c:v>
                </c:pt>
                <c:pt idx="145">
                  <c:v>44037</c:v>
                </c:pt>
                <c:pt idx="146">
                  <c:v>44038</c:v>
                </c:pt>
                <c:pt idx="147">
                  <c:v>44039</c:v>
                </c:pt>
                <c:pt idx="148">
                  <c:v>44040</c:v>
                </c:pt>
                <c:pt idx="149">
                  <c:v>44041</c:v>
                </c:pt>
                <c:pt idx="150">
                  <c:v>44042</c:v>
                </c:pt>
                <c:pt idx="151">
                  <c:v>44043</c:v>
                </c:pt>
                <c:pt idx="152">
                  <c:v>44044</c:v>
                </c:pt>
                <c:pt idx="153">
                  <c:v>44045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44051</c:v>
                </c:pt>
                <c:pt idx="160">
                  <c:v>44052</c:v>
                </c:pt>
                <c:pt idx="161">
                  <c:v>44053</c:v>
                </c:pt>
                <c:pt idx="162">
                  <c:v>44054</c:v>
                </c:pt>
                <c:pt idx="163">
                  <c:v>44055</c:v>
                </c:pt>
                <c:pt idx="164">
                  <c:v>44056</c:v>
                </c:pt>
                <c:pt idx="165">
                  <c:v>44057</c:v>
                </c:pt>
                <c:pt idx="166">
                  <c:v>44058</c:v>
                </c:pt>
                <c:pt idx="167">
                  <c:v>44059</c:v>
                </c:pt>
                <c:pt idx="168">
                  <c:v>44060</c:v>
                </c:pt>
                <c:pt idx="169">
                  <c:v>44061</c:v>
                </c:pt>
                <c:pt idx="170">
                  <c:v>44062</c:v>
                </c:pt>
                <c:pt idx="171">
                  <c:v>44063</c:v>
                </c:pt>
                <c:pt idx="172">
                  <c:v>44064</c:v>
                </c:pt>
                <c:pt idx="173">
                  <c:v>44065</c:v>
                </c:pt>
                <c:pt idx="174">
                  <c:v>44066</c:v>
                </c:pt>
                <c:pt idx="175">
                  <c:v>44067</c:v>
                </c:pt>
                <c:pt idx="176">
                  <c:v>44068</c:v>
                </c:pt>
                <c:pt idx="177">
                  <c:v>44069</c:v>
                </c:pt>
                <c:pt idx="178">
                  <c:v>44070</c:v>
                </c:pt>
                <c:pt idx="179">
                  <c:v>44071</c:v>
                </c:pt>
                <c:pt idx="180">
                  <c:v>44072</c:v>
                </c:pt>
                <c:pt idx="181">
                  <c:v>44073</c:v>
                </c:pt>
                <c:pt idx="182">
                  <c:v>44074</c:v>
                </c:pt>
                <c:pt idx="183">
                  <c:v>44075</c:v>
                </c:pt>
                <c:pt idx="184">
                  <c:v>44076</c:v>
                </c:pt>
                <c:pt idx="185">
                  <c:v>44077</c:v>
                </c:pt>
                <c:pt idx="186">
                  <c:v>44078</c:v>
                </c:pt>
                <c:pt idx="187">
                  <c:v>44079</c:v>
                </c:pt>
                <c:pt idx="188">
                  <c:v>44080</c:v>
                </c:pt>
                <c:pt idx="189">
                  <c:v>44081</c:v>
                </c:pt>
                <c:pt idx="190">
                  <c:v>44082</c:v>
                </c:pt>
                <c:pt idx="191">
                  <c:v>44083</c:v>
                </c:pt>
                <c:pt idx="192">
                  <c:v>44084</c:v>
                </c:pt>
                <c:pt idx="193">
                  <c:v>44085</c:v>
                </c:pt>
                <c:pt idx="194">
                  <c:v>44086</c:v>
                </c:pt>
              </c:numCache>
            </c:numRef>
          </c:cat>
          <c:val>
            <c:numRef>
              <c:f>Planilha1!$C$2:$C$196</c:f>
              <c:numCache>
                <c:formatCode>0</c:formatCode>
                <c:ptCount val="1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0.28571428571428581</c:v>
                </c:pt>
                <c:pt idx="4">
                  <c:v>0.28571428571428581</c:v>
                </c:pt>
                <c:pt idx="5">
                  <c:v>0.42857142857142855</c:v>
                </c:pt>
                <c:pt idx="6">
                  <c:v>0.42857142857142855</c:v>
                </c:pt>
                <c:pt idx="7">
                  <c:v>0.42857142857142855</c:v>
                </c:pt>
                <c:pt idx="8">
                  <c:v>0.42857142857142855</c:v>
                </c:pt>
                <c:pt idx="9">
                  <c:v>0.42857142857142855</c:v>
                </c:pt>
                <c:pt idx="10">
                  <c:v>1.2857142857142856</c:v>
                </c:pt>
                <c:pt idx="11">
                  <c:v>2.1428571428571432</c:v>
                </c:pt>
                <c:pt idx="12">
                  <c:v>2.2857142857142856</c:v>
                </c:pt>
                <c:pt idx="13">
                  <c:v>3.1428571428571432</c:v>
                </c:pt>
                <c:pt idx="14">
                  <c:v>5.2857142857142865</c:v>
                </c:pt>
                <c:pt idx="15">
                  <c:v>8.1428571428571406</c:v>
                </c:pt>
                <c:pt idx="16">
                  <c:v>9.1428571428571406</c:v>
                </c:pt>
                <c:pt idx="17">
                  <c:v>8.2857142857142865</c:v>
                </c:pt>
                <c:pt idx="18">
                  <c:v>7.7142857142857135</c:v>
                </c:pt>
                <c:pt idx="19">
                  <c:v>7.5714285714285712</c:v>
                </c:pt>
                <c:pt idx="20">
                  <c:v>7.4285714285714288</c:v>
                </c:pt>
                <c:pt idx="21">
                  <c:v>7.5714285714285712</c:v>
                </c:pt>
                <c:pt idx="22">
                  <c:v>6.5714285714285712</c:v>
                </c:pt>
                <c:pt idx="23">
                  <c:v>7.4285714285714288</c:v>
                </c:pt>
                <c:pt idx="24">
                  <c:v>10.428571428571425</c:v>
                </c:pt>
                <c:pt idx="25">
                  <c:v>14.857142857142861</c:v>
                </c:pt>
                <c:pt idx="26">
                  <c:v>17.857142857142854</c:v>
                </c:pt>
                <c:pt idx="27">
                  <c:v>19.857142857142854</c:v>
                </c:pt>
                <c:pt idx="28">
                  <c:v>21.714285714285719</c:v>
                </c:pt>
                <c:pt idx="29">
                  <c:v>26.571428571428573</c:v>
                </c:pt>
                <c:pt idx="30">
                  <c:v>29</c:v>
                </c:pt>
                <c:pt idx="31">
                  <c:v>31.714285714285719</c:v>
                </c:pt>
                <c:pt idx="32">
                  <c:v>40.285714285714285</c:v>
                </c:pt>
                <c:pt idx="33">
                  <c:v>48.285714285714285</c:v>
                </c:pt>
                <c:pt idx="34">
                  <c:v>54</c:v>
                </c:pt>
                <c:pt idx="35">
                  <c:v>77</c:v>
                </c:pt>
                <c:pt idx="36">
                  <c:v>95.714285714285722</c:v>
                </c:pt>
                <c:pt idx="37">
                  <c:v>125</c:v>
                </c:pt>
                <c:pt idx="38">
                  <c:v>149.42857142857142</c:v>
                </c:pt>
                <c:pt idx="39">
                  <c:v>164.14285714285711</c:v>
                </c:pt>
                <c:pt idx="40">
                  <c:v>177.42857142857142</c:v>
                </c:pt>
                <c:pt idx="41">
                  <c:v>186.42857142857142</c:v>
                </c:pt>
                <c:pt idx="42">
                  <c:v>229</c:v>
                </c:pt>
                <c:pt idx="43">
                  <c:v>266.85714285714283</c:v>
                </c:pt>
                <c:pt idx="44">
                  <c:v>266.14285714285722</c:v>
                </c:pt>
                <c:pt idx="45">
                  <c:v>266</c:v>
                </c:pt>
                <c:pt idx="46">
                  <c:v>272.42857142857133</c:v>
                </c:pt>
                <c:pt idx="47">
                  <c:v>275.85714285714283</c:v>
                </c:pt>
                <c:pt idx="48">
                  <c:v>274</c:v>
                </c:pt>
                <c:pt idx="49">
                  <c:v>246.85714285714289</c:v>
                </c:pt>
                <c:pt idx="50">
                  <c:v>205.42857142857142</c:v>
                </c:pt>
                <c:pt idx="51">
                  <c:v>238.85714285714289</c:v>
                </c:pt>
                <c:pt idx="52">
                  <c:v>290</c:v>
                </c:pt>
                <c:pt idx="53">
                  <c:v>308.14285714285722</c:v>
                </c:pt>
                <c:pt idx="54">
                  <c:v>309.71428571428567</c:v>
                </c:pt>
                <c:pt idx="55">
                  <c:v>323.57142857142856</c:v>
                </c:pt>
                <c:pt idx="56">
                  <c:v>341.28571428571422</c:v>
                </c:pt>
                <c:pt idx="57">
                  <c:v>373.57142857142856</c:v>
                </c:pt>
                <c:pt idx="58">
                  <c:v>359.28571428571422</c:v>
                </c:pt>
                <c:pt idx="59">
                  <c:v>329.42857142857133</c:v>
                </c:pt>
                <c:pt idx="60">
                  <c:v>307</c:v>
                </c:pt>
                <c:pt idx="61">
                  <c:v>304</c:v>
                </c:pt>
                <c:pt idx="62">
                  <c:v>307.57142857142856</c:v>
                </c:pt>
                <c:pt idx="63">
                  <c:v>293.28571428571422</c:v>
                </c:pt>
                <c:pt idx="64">
                  <c:v>276.14285714285722</c:v>
                </c:pt>
                <c:pt idx="65">
                  <c:v>269.42857142857133</c:v>
                </c:pt>
                <c:pt idx="66">
                  <c:v>259.14285714285722</c:v>
                </c:pt>
                <c:pt idx="67">
                  <c:v>276.14285714285722</c:v>
                </c:pt>
                <c:pt idx="68">
                  <c:v>276.42857142857133</c:v>
                </c:pt>
                <c:pt idx="69">
                  <c:v>264.57142857142856</c:v>
                </c:pt>
                <c:pt idx="70">
                  <c:v>286.71428571428567</c:v>
                </c:pt>
                <c:pt idx="71">
                  <c:v>304.14285714285722</c:v>
                </c:pt>
                <c:pt idx="72">
                  <c:v>309.28571428571422</c:v>
                </c:pt>
                <c:pt idx="73">
                  <c:v>316</c:v>
                </c:pt>
                <c:pt idx="74">
                  <c:v>319</c:v>
                </c:pt>
                <c:pt idx="75">
                  <c:v>321.42857142857133</c:v>
                </c:pt>
                <c:pt idx="76">
                  <c:v>329.57142857142856</c:v>
                </c:pt>
                <c:pt idx="77">
                  <c:v>320</c:v>
                </c:pt>
                <c:pt idx="78">
                  <c:v>311.14285714285722</c:v>
                </c:pt>
                <c:pt idx="79">
                  <c:v>312</c:v>
                </c:pt>
                <c:pt idx="80">
                  <c:v>315.42857142857133</c:v>
                </c:pt>
                <c:pt idx="81">
                  <c:v>313.42857142857133</c:v>
                </c:pt>
                <c:pt idx="82">
                  <c:v>309.42857142857133</c:v>
                </c:pt>
                <c:pt idx="83">
                  <c:v>303.57142857142856</c:v>
                </c:pt>
                <c:pt idx="84">
                  <c:v>289.57142857142856</c:v>
                </c:pt>
                <c:pt idx="85">
                  <c:v>283</c:v>
                </c:pt>
                <c:pt idx="86">
                  <c:v>263.42857142857133</c:v>
                </c:pt>
                <c:pt idx="87">
                  <c:v>247.14285714285711</c:v>
                </c:pt>
                <c:pt idx="88">
                  <c:v>230.85714285714289</c:v>
                </c:pt>
                <c:pt idx="89">
                  <c:v>227.28571428571428</c:v>
                </c:pt>
                <c:pt idx="90">
                  <c:v>219.42857142857142</c:v>
                </c:pt>
                <c:pt idx="91">
                  <c:v>204</c:v>
                </c:pt>
                <c:pt idx="92">
                  <c:v>190.71428571428569</c:v>
                </c:pt>
                <c:pt idx="93">
                  <c:v>187</c:v>
                </c:pt>
                <c:pt idx="94">
                  <c:v>173.71428571428569</c:v>
                </c:pt>
                <c:pt idx="95">
                  <c:v>163.85714285714289</c:v>
                </c:pt>
                <c:pt idx="96">
                  <c:v>152.71428571428569</c:v>
                </c:pt>
                <c:pt idx="97">
                  <c:v>145.71428571428569</c:v>
                </c:pt>
                <c:pt idx="98">
                  <c:v>150</c:v>
                </c:pt>
                <c:pt idx="99">
                  <c:v>154.57142857142861</c:v>
                </c:pt>
                <c:pt idx="100">
                  <c:v>153</c:v>
                </c:pt>
                <c:pt idx="101">
                  <c:v>150.71428571428569</c:v>
                </c:pt>
                <c:pt idx="102">
                  <c:v>154</c:v>
                </c:pt>
                <c:pt idx="103">
                  <c:v>153.57142857142861</c:v>
                </c:pt>
                <c:pt idx="104">
                  <c:v>156.42857142857142</c:v>
                </c:pt>
                <c:pt idx="105">
                  <c:v>146.71428571428569</c:v>
                </c:pt>
                <c:pt idx="106">
                  <c:v>138.57142857142861</c:v>
                </c:pt>
                <c:pt idx="107">
                  <c:v>135.14285714285711</c:v>
                </c:pt>
                <c:pt idx="108">
                  <c:v>136.85714285714289</c:v>
                </c:pt>
                <c:pt idx="109">
                  <c:v>134.85714285714289</c:v>
                </c:pt>
                <c:pt idx="110">
                  <c:v>138.14285714285711</c:v>
                </c:pt>
                <c:pt idx="111">
                  <c:v>135.28571428571428</c:v>
                </c:pt>
                <c:pt idx="112">
                  <c:v>138.28571428571428</c:v>
                </c:pt>
                <c:pt idx="113">
                  <c:v>138.14285714285711</c:v>
                </c:pt>
                <c:pt idx="114">
                  <c:v>124.42857142857142</c:v>
                </c:pt>
                <c:pt idx="115">
                  <c:v>126.71428571428572</c:v>
                </c:pt>
                <c:pt idx="116">
                  <c:v>122.42857142857142</c:v>
                </c:pt>
                <c:pt idx="117">
                  <c:v>120.85714285714285</c:v>
                </c:pt>
                <c:pt idx="118">
                  <c:v>126.42857142857142</c:v>
                </c:pt>
                <c:pt idx="119">
                  <c:v>121.14285714285712</c:v>
                </c:pt>
                <c:pt idx="120">
                  <c:v>121.28571428571429</c:v>
                </c:pt>
                <c:pt idx="121">
                  <c:v>128.57142857142861</c:v>
                </c:pt>
                <c:pt idx="122">
                  <c:v>122.28571428571429</c:v>
                </c:pt>
                <c:pt idx="123">
                  <c:v>121.85714285714285</c:v>
                </c:pt>
                <c:pt idx="124">
                  <c:v>120.71428571428572</c:v>
                </c:pt>
                <c:pt idx="125">
                  <c:v>115.71428571428572</c:v>
                </c:pt>
                <c:pt idx="126">
                  <c:v>123</c:v>
                </c:pt>
                <c:pt idx="127">
                  <c:v>120.85714285714285</c:v>
                </c:pt>
                <c:pt idx="128">
                  <c:v>120.42857142857142</c:v>
                </c:pt>
                <c:pt idx="129">
                  <c:v>120.42857142857142</c:v>
                </c:pt>
                <c:pt idx="130">
                  <c:v>123.14285714285712</c:v>
                </c:pt>
                <c:pt idx="131">
                  <c:v>123</c:v>
                </c:pt>
                <c:pt idx="132">
                  <c:v>125.42857142857142</c:v>
                </c:pt>
                <c:pt idx="133">
                  <c:v>124.14285714285712</c:v>
                </c:pt>
                <c:pt idx="134">
                  <c:v>124.28571428571429</c:v>
                </c:pt>
                <c:pt idx="135">
                  <c:v>128.71428571428569</c:v>
                </c:pt>
                <c:pt idx="136">
                  <c:v>126.42857142857142</c:v>
                </c:pt>
                <c:pt idx="137">
                  <c:v>126.85714285714285</c:v>
                </c:pt>
                <c:pt idx="138">
                  <c:v>133.57142857142861</c:v>
                </c:pt>
                <c:pt idx="139">
                  <c:v>131.71428571428569</c:v>
                </c:pt>
                <c:pt idx="140">
                  <c:v>129.28571428571428</c:v>
                </c:pt>
                <c:pt idx="141">
                  <c:v>132</c:v>
                </c:pt>
                <c:pt idx="142">
                  <c:v>128.85714285714289</c:v>
                </c:pt>
                <c:pt idx="143">
                  <c:v>134.14285714285711</c:v>
                </c:pt>
                <c:pt idx="144">
                  <c:v>129.85714285714289</c:v>
                </c:pt>
                <c:pt idx="145">
                  <c:v>122.85714285714285</c:v>
                </c:pt>
                <c:pt idx="146">
                  <c:v>123</c:v>
                </c:pt>
                <c:pt idx="147">
                  <c:v>114.57142857142856</c:v>
                </c:pt>
                <c:pt idx="148">
                  <c:v>107.71428571428572</c:v>
                </c:pt>
                <c:pt idx="149">
                  <c:v>105.14285714285712</c:v>
                </c:pt>
                <c:pt idx="150">
                  <c:v>98</c:v>
                </c:pt>
                <c:pt idx="151">
                  <c:v>95.142857142857125</c:v>
                </c:pt>
                <c:pt idx="152">
                  <c:v>90.571428571428555</c:v>
                </c:pt>
                <c:pt idx="153">
                  <c:v>85</c:v>
                </c:pt>
                <c:pt idx="154">
                  <c:v>80.571428571428555</c:v>
                </c:pt>
                <c:pt idx="155">
                  <c:v>77</c:v>
                </c:pt>
                <c:pt idx="156">
                  <c:v>73.714285714285722</c:v>
                </c:pt>
                <c:pt idx="157">
                  <c:v>70.714285714285722</c:v>
                </c:pt>
                <c:pt idx="158">
                  <c:v>64</c:v>
                </c:pt>
                <c:pt idx="159">
                  <c:v>65.428571428571416</c:v>
                </c:pt>
                <c:pt idx="160">
                  <c:v>66</c:v>
                </c:pt>
                <c:pt idx="161">
                  <c:v>68.571428571428555</c:v>
                </c:pt>
                <c:pt idx="162">
                  <c:v>63.571428571428555</c:v>
                </c:pt>
                <c:pt idx="163">
                  <c:v>60</c:v>
                </c:pt>
                <c:pt idx="164">
                  <c:v>57</c:v>
                </c:pt>
                <c:pt idx="165">
                  <c:v>59.714285714285715</c:v>
                </c:pt>
                <c:pt idx="166">
                  <c:v>57.285714285714285</c:v>
                </c:pt>
                <c:pt idx="167">
                  <c:v>55.857142857142847</c:v>
                </c:pt>
                <c:pt idx="168">
                  <c:v>51.285714285714285</c:v>
                </c:pt>
                <c:pt idx="169">
                  <c:v>52.571428571428555</c:v>
                </c:pt>
                <c:pt idx="170">
                  <c:v>52.285714285714285</c:v>
                </c:pt>
                <c:pt idx="171">
                  <c:v>51.571428571428555</c:v>
                </c:pt>
                <c:pt idx="172">
                  <c:v>49.142857142857153</c:v>
                </c:pt>
                <c:pt idx="173">
                  <c:v>48.571428571428555</c:v>
                </c:pt>
                <c:pt idx="174">
                  <c:v>47.857142857142847</c:v>
                </c:pt>
                <c:pt idx="175">
                  <c:v>44</c:v>
                </c:pt>
                <c:pt idx="176">
                  <c:v>40.857142857142847</c:v>
                </c:pt>
                <c:pt idx="177">
                  <c:v>40.428571428571438</c:v>
                </c:pt>
                <c:pt idx="178">
                  <c:v>39.857142857142847</c:v>
                </c:pt>
                <c:pt idx="179">
                  <c:v>36.428571428571438</c:v>
                </c:pt>
                <c:pt idx="180">
                  <c:v>36</c:v>
                </c:pt>
                <c:pt idx="181">
                  <c:v>35.714285714285715</c:v>
                </c:pt>
                <c:pt idx="182">
                  <c:v>35.428571428571438</c:v>
                </c:pt>
                <c:pt idx="183">
                  <c:v>34.714285714285715</c:v>
                </c:pt>
                <c:pt idx="184">
                  <c:v>32.857142857142847</c:v>
                </c:pt>
                <c:pt idx="185">
                  <c:v>32.142857142857153</c:v>
                </c:pt>
                <c:pt idx="186">
                  <c:v>32.428571428571438</c:v>
                </c:pt>
                <c:pt idx="187">
                  <c:v>31.428571428571427</c:v>
                </c:pt>
                <c:pt idx="188">
                  <c:v>31.714285714285719</c:v>
                </c:pt>
                <c:pt idx="189">
                  <c:v>27.857142857142854</c:v>
                </c:pt>
                <c:pt idx="190">
                  <c:v>29.428571428571427</c:v>
                </c:pt>
                <c:pt idx="191">
                  <c:v>28.571428571428573</c:v>
                </c:pt>
                <c:pt idx="192">
                  <c:v>27.714285714285719</c:v>
                </c:pt>
                <c:pt idx="193">
                  <c:v>29.285714285714278</c:v>
                </c:pt>
                <c:pt idx="194">
                  <c:v>30.142857142857146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4-442D-81D0-8104D9FF94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1418368"/>
        <c:axId val="131428352"/>
      </c:lineChart>
      <c:dateAx>
        <c:axId val="131418368"/>
        <c:scaling>
          <c:orientation val="minMax"/>
        </c:scaling>
        <c:delete val="0"/>
        <c:axPos val="b"/>
        <c:numFmt formatCode="[$-416]d\-mmm;@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31428352"/>
        <c:crosses val="autoZero"/>
        <c:auto val="1"/>
        <c:lblOffset val="100"/>
        <c:baseTimeUnit val="days"/>
        <c:majorUnit val="2"/>
        <c:majorTimeUnit val="days"/>
      </c:dateAx>
      <c:valAx>
        <c:axId val="1314283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314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8550766401378035E-2"/>
          <c:y val="0.23628673961279803"/>
          <c:w val="0.16791428818893561"/>
          <c:h val="9.220526862397514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65000"/>
              <a:lumOff val="35000"/>
            </a:schemeClr>
          </a:solidFill>
          <a:latin typeface="Neutro Med" pitchFamily="50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50626486181159E-2"/>
          <c:y val="5.9623423683583393E-2"/>
          <c:w val="0.95663638208393731"/>
          <c:h val="0.80893844689886063"/>
        </c:manualLayout>
      </c:layout>
      <c:lineChart>
        <c:grouping val="standard"/>
        <c:varyColors val="0"/>
        <c:ser>
          <c:idx val="2"/>
          <c:order val="0"/>
          <c:tx>
            <c:strRef>
              <c:f>Planilha1!$C$1</c:f>
              <c:strCache>
                <c:ptCount val="1"/>
                <c:pt idx="0">
                  <c:v>ÓBITOS COVID</c:v>
                </c:pt>
              </c:strCache>
            </c:strRef>
          </c:tx>
          <c:spPr>
            <a:ln w="76200">
              <a:solidFill>
                <a:srgbClr val="7E0000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Planilha1!$A$2:$A$173</c:f>
              <c:numCache>
                <c:formatCode>[$-416]d\-mmm;@</c:formatCode>
                <c:ptCount val="172"/>
                <c:pt idx="0">
                  <c:v>43915</c:v>
                </c:pt>
                <c:pt idx="1">
                  <c:v>43916</c:v>
                </c:pt>
                <c:pt idx="2">
                  <c:v>43917</c:v>
                </c:pt>
                <c:pt idx="3">
                  <c:v>43918</c:v>
                </c:pt>
                <c:pt idx="4">
                  <c:v>43919</c:v>
                </c:pt>
                <c:pt idx="5">
                  <c:v>43920</c:v>
                </c:pt>
                <c:pt idx="6">
                  <c:v>43921</c:v>
                </c:pt>
                <c:pt idx="7">
                  <c:v>43922</c:v>
                </c:pt>
                <c:pt idx="8">
                  <c:v>43923</c:v>
                </c:pt>
                <c:pt idx="9">
                  <c:v>43924</c:v>
                </c:pt>
                <c:pt idx="10">
                  <c:v>43925</c:v>
                </c:pt>
                <c:pt idx="11">
                  <c:v>43926</c:v>
                </c:pt>
                <c:pt idx="12">
                  <c:v>43927</c:v>
                </c:pt>
                <c:pt idx="13">
                  <c:v>43928</c:v>
                </c:pt>
                <c:pt idx="14">
                  <c:v>43929</c:v>
                </c:pt>
                <c:pt idx="15">
                  <c:v>43930</c:v>
                </c:pt>
                <c:pt idx="16">
                  <c:v>43931</c:v>
                </c:pt>
                <c:pt idx="17">
                  <c:v>43932</c:v>
                </c:pt>
                <c:pt idx="18">
                  <c:v>43933</c:v>
                </c:pt>
                <c:pt idx="19">
                  <c:v>43934</c:v>
                </c:pt>
                <c:pt idx="20">
                  <c:v>43935</c:v>
                </c:pt>
                <c:pt idx="21">
                  <c:v>43936</c:v>
                </c:pt>
                <c:pt idx="22">
                  <c:v>43937</c:v>
                </c:pt>
                <c:pt idx="23">
                  <c:v>43938</c:v>
                </c:pt>
                <c:pt idx="24">
                  <c:v>43939</c:v>
                </c:pt>
                <c:pt idx="25">
                  <c:v>43940</c:v>
                </c:pt>
                <c:pt idx="26">
                  <c:v>43941</c:v>
                </c:pt>
                <c:pt idx="27">
                  <c:v>43942</c:v>
                </c:pt>
                <c:pt idx="28">
                  <c:v>43943</c:v>
                </c:pt>
                <c:pt idx="29">
                  <c:v>43944</c:v>
                </c:pt>
                <c:pt idx="30">
                  <c:v>43945</c:v>
                </c:pt>
                <c:pt idx="31">
                  <c:v>43946</c:v>
                </c:pt>
                <c:pt idx="32">
                  <c:v>43947</c:v>
                </c:pt>
                <c:pt idx="33">
                  <c:v>43948</c:v>
                </c:pt>
                <c:pt idx="34">
                  <c:v>43949</c:v>
                </c:pt>
                <c:pt idx="35">
                  <c:v>43950</c:v>
                </c:pt>
                <c:pt idx="36">
                  <c:v>43951</c:v>
                </c:pt>
                <c:pt idx="37">
                  <c:v>43952</c:v>
                </c:pt>
                <c:pt idx="38">
                  <c:v>43953</c:v>
                </c:pt>
                <c:pt idx="39">
                  <c:v>43954</c:v>
                </c:pt>
                <c:pt idx="40">
                  <c:v>43955</c:v>
                </c:pt>
                <c:pt idx="41">
                  <c:v>43956</c:v>
                </c:pt>
                <c:pt idx="42">
                  <c:v>43957</c:v>
                </c:pt>
                <c:pt idx="43">
                  <c:v>43958</c:v>
                </c:pt>
                <c:pt idx="44">
                  <c:v>43959</c:v>
                </c:pt>
                <c:pt idx="45">
                  <c:v>43960</c:v>
                </c:pt>
                <c:pt idx="46">
                  <c:v>43961</c:v>
                </c:pt>
                <c:pt idx="47">
                  <c:v>43962</c:v>
                </c:pt>
                <c:pt idx="48">
                  <c:v>43963</c:v>
                </c:pt>
                <c:pt idx="49">
                  <c:v>43964</c:v>
                </c:pt>
                <c:pt idx="50">
                  <c:v>43965</c:v>
                </c:pt>
                <c:pt idx="51">
                  <c:v>43966</c:v>
                </c:pt>
                <c:pt idx="52">
                  <c:v>43967</c:v>
                </c:pt>
                <c:pt idx="53">
                  <c:v>43968</c:v>
                </c:pt>
                <c:pt idx="54">
                  <c:v>43969</c:v>
                </c:pt>
                <c:pt idx="55">
                  <c:v>43970</c:v>
                </c:pt>
                <c:pt idx="56">
                  <c:v>43971</c:v>
                </c:pt>
                <c:pt idx="57">
                  <c:v>43972</c:v>
                </c:pt>
                <c:pt idx="58">
                  <c:v>43973</c:v>
                </c:pt>
                <c:pt idx="59">
                  <c:v>43974</c:v>
                </c:pt>
                <c:pt idx="60">
                  <c:v>43975</c:v>
                </c:pt>
                <c:pt idx="61">
                  <c:v>43976</c:v>
                </c:pt>
                <c:pt idx="62">
                  <c:v>43977</c:v>
                </c:pt>
                <c:pt idx="63">
                  <c:v>43978</c:v>
                </c:pt>
                <c:pt idx="64">
                  <c:v>43979</c:v>
                </c:pt>
                <c:pt idx="65">
                  <c:v>43980</c:v>
                </c:pt>
                <c:pt idx="66">
                  <c:v>43981</c:v>
                </c:pt>
                <c:pt idx="67">
                  <c:v>43982</c:v>
                </c:pt>
                <c:pt idx="68">
                  <c:v>43983</c:v>
                </c:pt>
                <c:pt idx="69">
                  <c:v>43984</c:v>
                </c:pt>
                <c:pt idx="70">
                  <c:v>43985</c:v>
                </c:pt>
                <c:pt idx="71">
                  <c:v>43986</c:v>
                </c:pt>
                <c:pt idx="72">
                  <c:v>43987</c:v>
                </c:pt>
                <c:pt idx="73">
                  <c:v>43988</c:v>
                </c:pt>
                <c:pt idx="74">
                  <c:v>43989</c:v>
                </c:pt>
                <c:pt idx="75">
                  <c:v>43990</c:v>
                </c:pt>
                <c:pt idx="76">
                  <c:v>43991</c:v>
                </c:pt>
                <c:pt idx="77">
                  <c:v>43992</c:v>
                </c:pt>
                <c:pt idx="78">
                  <c:v>43993</c:v>
                </c:pt>
                <c:pt idx="79">
                  <c:v>43994</c:v>
                </c:pt>
                <c:pt idx="80">
                  <c:v>43995</c:v>
                </c:pt>
                <c:pt idx="81">
                  <c:v>43996</c:v>
                </c:pt>
                <c:pt idx="82">
                  <c:v>43997</c:v>
                </c:pt>
                <c:pt idx="83">
                  <c:v>43998</c:v>
                </c:pt>
                <c:pt idx="84">
                  <c:v>43999</c:v>
                </c:pt>
                <c:pt idx="85">
                  <c:v>44000</c:v>
                </c:pt>
                <c:pt idx="86">
                  <c:v>44001</c:v>
                </c:pt>
                <c:pt idx="87">
                  <c:v>44002</c:v>
                </c:pt>
                <c:pt idx="88">
                  <c:v>44003</c:v>
                </c:pt>
                <c:pt idx="89">
                  <c:v>44004</c:v>
                </c:pt>
                <c:pt idx="90">
                  <c:v>44005</c:v>
                </c:pt>
                <c:pt idx="91">
                  <c:v>44006</c:v>
                </c:pt>
                <c:pt idx="92">
                  <c:v>44007</c:v>
                </c:pt>
                <c:pt idx="93">
                  <c:v>44008</c:v>
                </c:pt>
                <c:pt idx="94">
                  <c:v>44009</c:v>
                </c:pt>
                <c:pt idx="95">
                  <c:v>44010</c:v>
                </c:pt>
                <c:pt idx="96">
                  <c:v>44011</c:v>
                </c:pt>
                <c:pt idx="97">
                  <c:v>44012</c:v>
                </c:pt>
                <c:pt idx="98">
                  <c:v>44013</c:v>
                </c:pt>
                <c:pt idx="99">
                  <c:v>44014</c:v>
                </c:pt>
                <c:pt idx="100">
                  <c:v>44015</c:v>
                </c:pt>
                <c:pt idx="101">
                  <c:v>44016</c:v>
                </c:pt>
                <c:pt idx="102">
                  <c:v>44017</c:v>
                </c:pt>
                <c:pt idx="103">
                  <c:v>44018</c:v>
                </c:pt>
                <c:pt idx="104">
                  <c:v>44019</c:v>
                </c:pt>
                <c:pt idx="105">
                  <c:v>44020</c:v>
                </c:pt>
                <c:pt idx="106">
                  <c:v>44021</c:v>
                </c:pt>
                <c:pt idx="107">
                  <c:v>44022</c:v>
                </c:pt>
                <c:pt idx="108">
                  <c:v>44023</c:v>
                </c:pt>
                <c:pt idx="109">
                  <c:v>44024</c:v>
                </c:pt>
                <c:pt idx="110">
                  <c:v>44025</c:v>
                </c:pt>
                <c:pt idx="111">
                  <c:v>44026</c:v>
                </c:pt>
                <c:pt idx="112">
                  <c:v>44027</c:v>
                </c:pt>
                <c:pt idx="113">
                  <c:v>44028</c:v>
                </c:pt>
                <c:pt idx="114">
                  <c:v>44029</c:v>
                </c:pt>
                <c:pt idx="115">
                  <c:v>44030</c:v>
                </c:pt>
                <c:pt idx="116">
                  <c:v>44031</c:v>
                </c:pt>
                <c:pt idx="117">
                  <c:v>44032</c:v>
                </c:pt>
                <c:pt idx="118">
                  <c:v>44033</c:v>
                </c:pt>
                <c:pt idx="119">
                  <c:v>44034</c:v>
                </c:pt>
                <c:pt idx="120">
                  <c:v>44035</c:v>
                </c:pt>
                <c:pt idx="121">
                  <c:v>44036</c:v>
                </c:pt>
                <c:pt idx="122">
                  <c:v>44037</c:v>
                </c:pt>
                <c:pt idx="123">
                  <c:v>44038</c:v>
                </c:pt>
                <c:pt idx="124">
                  <c:v>44039</c:v>
                </c:pt>
                <c:pt idx="125">
                  <c:v>44040</c:v>
                </c:pt>
                <c:pt idx="126">
                  <c:v>44041</c:v>
                </c:pt>
                <c:pt idx="127">
                  <c:v>44042</c:v>
                </c:pt>
                <c:pt idx="128">
                  <c:v>44043</c:v>
                </c:pt>
                <c:pt idx="129">
                  <c:v>44044</c:v>
                </c:pt>
                <c:pt idx="130">
                  <c:v>44045</c:v>
                </c:pt>
                <c:pt idx="131">
                  <c:v>44046</c:v>
                </c:pt>
                <c:pt idx="132">
                  <c:v>44047</c:v>
                </c:pt>
                <c:pt idx="133">
                  <c:v>44048</c:v>
                </c:pt>
                <c:pt idx="134">
                  <c:v>44049</c:v>
                </c:pt>
                <c:pt idx="135">
                  <c:v>44050</c:v>
                </c:pt>
                <c:pt idx="136">
                  <c:v>44051</c:v>
                </c:pt>
                <c:pt idx="137">
                  <c:v>44052</c:v>
                </c:pt>
                <c:pt idx="138">
                  <c:v>44053</c:v>
                </c:pt>
                <c:pt idx="139">
                  <c:v>44054</c:v>
                </c:pt>
                <c:pt idx="140">
                  <c:v>44055</c:v>
                </c:pt>
                <c:pt idx="141">
                  <c:v>44056</c:v>
                </c:pt>
                <c:pt idx="142">
                  <c:v>44057</c:v>
                </c:pt>
                <c:pt idx="143">
                  <c:v>44058</c:v>
                </c:pt>
                <c:pt idx="144">
                  <c:v>44059</c:v>
                </c:pt>
                <c:pt idx="145">
                  <c:v>44060</c:v>
                </c:pt>
                <c:pt idx="146">
                  <c:v>44061</c:v>
                </c:pt>
                <c:pt idx="147">
                  <c:v>44062</c:v>
                </c:pt>
                <c:pt idx="148">
                  <c:v>44063</c:v>
                </c:pt>
                <c:pt idx="149">
                  <c:v>44064</c:v>
                </c:pt>
                <c:pt idx="150">
                  <c:v>44065</c:v>
                </c:pt>
                <c:pt idx="151">
                  <c:v>44066</c:v>
                </c:pt>
                <c:pt idx="152">
                  <c:v>44067</c:v>
                </c:pt>
                <c:pt idx="153">
                  <c:v>44068</c:v>
                </c:pt>
                <c:pt idx="154">
                  <c:v>44069</c:v>
                </c:pt>
                <c:pt idx="155">
                  <c:v>44070</c:v>
                </c:pt>
                <c:pt idx="156">
                  <c:v>44071</c:v>
                </c:pt>
                <c:pt idx="157">
                  <c:v>44072</c:v>
                </c:pt>
                <c:pt idx="158">
                  <c:v>44073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44079</c:v>
                </c:pt>
                <c:pt idx="165">
                  <c:v>44080</c:v>
                </c:pt>
                <c:pt idx="166">
                  <c:v>44081</c:v>
                </c:pt>
                <c:pt idx="167">
                  <c:v>44082</c:v>
                </c:pt>
                <c:pt idx="168">
                  <c:v>44083</c:v>
                </c:pt>
                <c:pt idx="169">
                  <c:v>44084</c:v>
                </c:pt>
                <c:pt idx="170">
                  <c:v>44085</c:v>
                </c:pt>
                <c:pt idx="171">
                  <c:v>44086</c:v>
                </c:pt>
              </c:numCache>
            </c:numRef>
          </c:cat>
          <c:val>
            <c:numRef>
              <c:f>Planilha1!$C$2:$C$173</c:f>
              <c:numCache>
                <c:formatCode>General</c:formatCode>
                <c:ptCount val="172"/>
                <c:pt idx="0">
                  <c:v>0.28571428571428581</c:v>
                </c:pt>
                <c:pt idx="1">
                  <c:v>0.42857142857142855</c:v>
                </c:pt>
                <c:pt idx="2">
                  <c:v>0.71428571428571441</c:v>
                </c:pt>
                <c:pt idx="3">
                  <c:v>0.71428571428571441</c:v>
                </c:pt>
                <c:pt idx="4">
                  <c:v>1</c:v>
                </c:pt>
                <c:pt idx="5">
                  <c:v>1.2857142857142856</c:v>
                </c:pt>
                <c:pt idx="6" formatCode="_-* #,##0_-;\-* #,##0_-;_-* &quot;-&quot;??_-;_-@_-">
                  <c:v>1.8571428571428572</c:v>
                </c:pt>
                <c:pt idx="7" formatCode="_-* #,##0_-;\-* #,##0_-;_-* &quot;-&quot;??_-;_-@_-">
                  <c:v>1.8571428571428572</c:v>
                </c:pt>
                <c:pt idx="8" formatCode="_-* #,##0_-;\-* #,##0_-;_-* &quot;-&quot;??_-;_-@_-">
                  <c:v>2.1428571428571432</c:v>
                </c:pt>
                <c:pt idx="9" formatCode="_-* #,##0_-;\-* #,##0_-;_-* &quot;-&quot;??_-;_-@_-">
                  <c:v>2.8571428571428572</c:v>
                </c:pt>
                <c:pt idx="10" formatCode="_-* #,##0_-;\-* #,##0_-;_-* &quot;-&quot;??_-;_-@_-">
                  <c:v>4.5714285714285712</c:v>
                </c:pt>
                <c:pt idx="11" formatCode="_-* #,##0_-;\-* #,##0_-;_-* &quot;-&quot;??_-;_-@_-">
                  <c:v>5.8571428571428559</c:v>
                </c:pt>
                <c:pt idx="12" formatCode="_-* #,##0_-;\-* #,##0_-;_-* &quot;-&quot;??_-;_-@_-">
                  <c:v>7</c:v>
                </c:pt>
                <c:pt idx="13" formatCode="_-* #,##0_-;\-* #,##0_-;_-* &quot;-&quot;??_-;_-@_-">
                  <c:v>9</c:v>
                </c:pt>
                <c:pt idx="14" formatCode="_-* #,##0_-;\-* #,##0_-;_-* &quot;-&quot;??_-;_-@_-">
                  <c:v>10</c:v>
                </c:pt>
                <c:pt idx="15" formatCode="_-* #,##0_-;\-* #,##0_-;_-* &quot;-&quot;??_-;_-@_-">
                  <c:v>11.142857142857141</c:v>
                </c:pt>
                <c:pt idx="16" formatCode="_-* #,##0_-;\-* #,##0_-;_-* &quot;-&quot;??_-;_-@_-">
                  <c:v>13.142857142857141</c:v>
                </c:pt>
                <c:pt idx="17" formatCode="_-* #,##0_-;\-* #,##0_-;_-* &quot;-&quot;??_-;_-@_-">
                  <c:v>14</c:v>
                </c:pt>
                <c:pt idx="18" formatCode="_-* #,##0_-;\-* #,##0_-;_-* &quot;-&quot;??_-;_-@_-">
                  <c:v>15.857142857142861</c:v>
                </c:pt>
                <c:pt idx="19" formatCode="_-* #,##0_-;\-* #,##0_-;_-* &quot;-&quot;??_-;_-@_-">
                  <c:v>18.571428571428573</c:v>
                </c:pt>
                <c:pt idx="20" formatCode="_-* #,##0_-;\-* #,##0_-;_-* &quot;-&quot;??_-;_-@_-">
                  <c:v>19.571428571428573</c:v>
                </c:pt>
                <c:pt idx="21" formatCode="_-* #,##0_-;\-* #,##0_-;_-* &quot;-&quot;??_-;_-@_-">
                  <c:v>22.142857142857146</c:v>
                </c:pt>
                <c:pt idx="22" formatCode="_-* #,##0_-;\-* #,##0_-;_-* &quot;-&quot;??_-;_-@_-">
                  <c:v>24.571428571428573</c:v>
                </c:pt>
                <c:pt idx="23" formatCode="_-* #,##0_-;\-* #,##0_-;_-* &quot;-&quot;??_-;_-@_-">
                  <c:v>26</c:v>
                </c:pt>
                <c:pt idx="24" formatCode="_-* #,##0_-;\-* #,##0_-;_-* &quot;-&quot;??_-;_-@_-">
                  <c:v>29</c:v>
                </c:pt>
                <c:pt idx="25" formatCode="_-* #,##0_-;\-* #,##0_-;_-* &quot;-&quot;??_-;_-@_-">
                  <c:v>32.142857142857153</c:v>
                </c:pt>
                <c:pt idx="26" formatCode="_-* #,##0_-;\-* #,##0_-;_-* &quot;-&quot;??_-;_-@_-">
                  <c:v>33.571428571428555</c:v>
                </c:pt>
                <c:pt idx="27" formatCode="_-* #,##0_-;\-* #,##0_-;_-* &quot;-&quot;??_-;_-@_-">
                  <c:v>37.571428571428555</c:v>
                </c:pt>
                <c:pt idx="28" formatCode="_-* #,##0_-;\-* #,##0_-;_-* &quot;-&quot;??_-;_-@_-">
                  <c:v>41.428571428571438</c:v>
                </c:pt>
                <c:pt idx="29" formatCode="_-* #,##0_-;\-* #,##0_-;_-* &quot;-&quot;??_-;_-@_-">
                  <c:v>46.142857142857153</c:v>
                </c:pt>
                <c:pt idx="30" formatCode="_-* #,##0_-;\-* #,##0_-;_-* &quot;-&quot;??_-;_-@_-">
                  <c:v>53.285714285714285</c:v>
                </c:pt>
                <c:pt idx="31" formatCode="_-* #,##0_-;\-* #,##0_-;_-* &quot;-&quot;??_-;_-@_-">
                  <c:v>56.571428571428555</c:v>
                </c:pt>
                <c:pt idx="32" formatCode="_-* #,##0_-;\-* #,##0_-;_-* &quot;-&quot;??_-;_-@_-">
                  <c:v>60.142857142857153</c:v>
                </c:pt>
                <c:pt idx="33" formatCode="_-* #,##0_-;\-* #,##0_-;_-* &quot;-&quot;??_-;_-@_-">
                  <c:v>65.714285714285722</c:v>
                </c:pt>
                <c:pt idx="34" formatCode="_-* #,##0_-;\-* #,##0_-;_-* &quot;-&quot;??_-;_-@_-">
                  <c:v>66.285714285714292</c:v>
                </c:pt>
                <c:pt idx="35" formatCode="_-* #,##0_-;\-* #,##0_-;_-* &quot;-&quot;??_-;_-@_-">
                  <c:v>68.571428571428555</c:v>
                </c:pt>
                <c:pt idx="36" formatCode="_-* #,##0_-;\-* #,##0_-;_-* &quot;-&quot;??_-;_-@_-">
                  <c:v>70.857142857142847</c:v>
                </c:pt>
                <c:pt idx="37" formatCode="_-* #,##0_-;\-* #,##0_-;_-* &quot;-&quot;??_-;_-@_-">
                  <c:v>73.571428571428555</c:v>
                </c:pt>
                <c:pt idx="38" formatCode="_-* #,##0_-;\-* #,##0_-;_-* &quot;-&quot;??_-;_-@_-">
                  <c:v>76</c:v>
                </c:pt>
                <c:pt idx="39" formatCode="_-* #,##0_-;\-* #,##0_-;_-* &quot;-&quot;??_-;_-@_-">
                  <c:v>80.142857142857125</c:v>
                </c:pt>
                <c:pt idx="40" formatCode="_-* #,##0_-;\-* #,##0_-;_-* &quot;-&quot;??_-;_-@_-">
                  <c:v>85</c:v>
                </c:pt>
                <c:pt idx="41" formatCode="_-* #,##0_-;\-* #,##0_-;_-* &quot;-&quot;??_-;_-@_-">
                  <c:v>91.142857142857125</c:v>
                </c:pt>
                <c:pt idx="42" formatCode="_-* #,##0_-;\-* #,##0_-;_-* &quot;-&quot;??_-;_-@_-">
                  <c:v>95.857142857142847</c:v>
                </c:pt>
                <c:pt idx="43" formatCode="_-* #,##0_-;\-* #,##0_-;_-* &quot;-&quot;??_-;_-@_-">
                  <c:v>98.142857142857125</c:v>
                </c:pt>
                <c:pt idx="44" formatCode="_-* #,##0_-;\-* #,##0_-;_-* &quot;-&quot;??_-;_-@_-">
                  <c:v>98</c:v>
                </c:pt>
                <c:pt idx="45" formatCode="_-* #,##0_-;\-* #,##0_-;_-* &quot;-&quot;??_-;_-@_-">
                  <c:v>105.57142857142856</c:v>
                </c:pt>
                <c:pt idx="46" formatCode="_-* #,##0_-;\-* #,##0_-;_-* &quot;-&quot;??_-;_-@_-">
                  <c:v>105.28571428571429</c:v>
                </c:pt>
                <c:pt idx="47" formatCode="_-* #,##0_-;\-* #,##0_-;_-* &quot;-&quot;??_-;_-@_-">
                  <c:v>104.85714285714285</c:v>
                </c:pt>
                <c:pt idx="48" formatCode="_-* #,##0_-;\-* #,##0_-;_-* &quot;-&quot;??_-;_-@_-">
                  <c:v>106.85714285714285</c:v>
                </c:pt>
                <c:pt idx="49" formatCode="_-* #,##0_-;\-* #,##0_-;_-* &quot;-&quot;??_-;_-@_-">
                  <c:v>107.14285714285712</c:v>
                </c:pt>
                <c:pt idx="50" formatCode="_-* #,##0_-;\-* #,##0_-;_-* &quot;-&quot;??_-;_-@_-">
                  <c:v>112.42857142857142</c:v>
                </c:pt>
                <c:pt idx="51" formatCode="_-* #,##0_-;\-* #,##0_-;_-* &quot;-&quot;??_-;_-@_-">
                  <c:v>115.71428571428572</c:v>
                </c:pt>
                <c:pt idx="52" formatCode="_-* #,##0_-;\-* #,##0_-;_-* &quot;-&quot;??_-;_-@_-">
                  <c:v>115</c:v>
                </c:pt>
                <c:pt idx="53" formatCode="_-* #,##0_-;\-* #,##0_-;_-* &quot;-&quot;??_-;_-@_-">
                  <c:v>117</c:v>
                </c:pt>
                <c:pt idx="54" formatCode="_-* #,##0_-;\-* #,##0_-;_-* &quot;-&quot;??_-;_-@_-">
                  <c:v>116.71428571428572</c:v>
                </c:pt>
                <c:pt idx="55" formatCode="_-* #,##0_-;\-* #,##0_-;_-* &quot;-&quot;??_-;_-@_-">
                  <c:v>118</c:v>
                </c:pt>
                <c:pt idx="56" formatCode="_-* #,##0_-;\-* #,##0_-;_-* &quot;-&quot;??_-;_-@_-">
                  <c:v>118.28571428571429</c:v>
                </c:pt>
                <c:pt idx="57" formatCode="_-* #,##0_-;\-* #,##0_-;_-* &quot;-&quot;??_-;_-@_-">
                  <c:v>114.42857142857142</c:v>
                </c:pt>
                <c:pt idx="58" formatCode="_-* #,##0_-;\-* #,##0_-;_-* &quot;-&quot;??_-;_-@_-">
                  <c:v>111</c:v>
                </c:pt>
                <c:pt idx="59" formatCode="_-* #,##0_-;\-* #,##0_-;_-* &quot;-&quot;??_-;_-@_-">
                  <c:v>106.14285714285712</c:v>
                </c:pt>
                <c:pt idx="60" formatCode="_-* #,##0_-;\-* #,##0_-;_-* &quot;-&quot;??_-;_-@_-">
                  <c:v>103.28571428571429</c:v>
                </c:pt>
                <c:pt idx="61" formatCode="_-* #,##0_-;\-* #,##0_-;_-* &quot;-&quot;??_-;_-@_-">
                  <c:v>103.71428571428572</c:v>
                </c:pt>
                <c:pt idx="62" formatCode="_-* #,##0_-;\-* #,##0_-;_-* &quot;-&quot;??_-;_-@_-">
                  <c:v>97.428571428571416</c:v>
                </c:pt>
                <c:pt idx="63" formatCode="_-* #,##0_-;\-* #,##0_-;_-* &quot;-&quot;??_-;_-@_-">
                  <c:v>95.285714285714292</c:v>
                </c:pt>
                <c:pt idx="64" formatCode="_-* #,##0_-;\-* #,##0_-;_-* &quot;-&quot;??_-;_-@_-">
                  <c:v>92.142857142857125</c:v>
                </c:pt>
                <c:pt idx="65" formatCode="_-* #,##0_-;\-* #,##0_-;_-* &quot;-&quot;??_-;_-@_-">
                  <c:v>90.142857142857125</c:v>
                </c:pt>
                <c:pt idx="66" formatCode="_-* #,##0_-;\-* #,##0_-;_-* &quot;-&quot;??_-;_-@_-">
                  <c:v>91.857142857142847</c:v>
                </c:pt>
                <c:pt idx="67" formatCode="_-* #,##0_-;\-* #,##0_-;_-* &quot;-&quot;??_-;_-@_-">
                  <c:v>89.428571428571416</c:v>
                </c:pt>
                <c:pt idx="68" formatCode="_-* #,##0_-;\-* #,##0_-;_-* &quot;-&quot;??_-;_-@_-">
                  <c:v>84.142857142857125</c:v>
                </c:pt>
                <c:pt idx="69" formatCode="_-* #,##0_-;\-* #,##0_-;_-* &quot;-&quot;??_-;_-@_-">
                  <c:v>83.571428571428555</c:v>
                </c:pt>
                <c:pt idx="70" formatCode="_-* #,##0_-;\-* #,##0_-;_-* &quot;-&quot;??_-;_-@_-">
                  <c:v>80.714285714285722</c:v>
                </c:pt>
                <c:pt idx="71" formatCode="_-* #,##0_-;\-* #,##0_-;_-* &quot;-&quot;??_-;_-@_-">
                  <c:v>77.857142857142847</c:v>
                </c:pt>
                <c:pt idx="72" formatCode="_-* #,##0_-;\-* #,##0_-;_-* &quot;-&quot;??_-;_-@_-">
                  <c:v>75.142857142857125</c:v>
                </c:pt>
                <c:pt idx="73" formatCode="_-* #,##0_-;\-* #,##0_-;_-* &quot;-&quot;??_-;_-@_-">
                  <c:v>68.428571428571416</c:v>
                </c:pt>
                <c:pt idx="74" formatCode="_-* #,##0_-;\-* #,##0_-;_-* &quot;-&quot;??_-;_-@_-">
                  <c:v>65.714285714285722</c:v>
                </c:pt>
                <c:pt idx="75" formatCode="_-* #,##0_-;\-* #,##0_-;_-* &quot;-&quot;??_-;_-@_-">
                  <c:v>63</c:v>
                </c:pt>
                <c:pt idx="76" formatCode="_-* #,##0_-;\-* #,##0_-;_-* &quot;-&quot;??_-;_-@_-">
                  <c:v>59.142857142857153</c:v>
                </c:pt>
                <c:pt idx="77" formatCode="_-* #,##0_-;\-* #,##0_-;_-* &quot;-&quot;??_-;_-@_-">
                  <c:v>59.142857142857153</c:v>
                </c:pt>
                <c:pt idx="78" formatCode="_-* #,##0_-;\-* #,##0_-;_-* &quot;-&quot;??_-;_-@_-">
                  <c:v>59.857142857142847</c:v>
                </c:pt>
                <c:pt idx="79" formatCode="_-* #,##0_-;\-* #,##0_-;_-* &quot;-&quot;??_-;_-@_-">
                  <c:v>58.285714285714285</c:v>
                </c:pt>
                <c:pt idx="80" formatCode="_-* #,##0_-;\-* #,##0_-;_-* &quot;-&quot;??_-;_-@_-">
                  <c:v>59.428571428571438</c:v>
                </c:pt>
                <c:pt idx="81" formatCode="_-* #,##0_-;\-* #,##0_-;_-* &quot;-&quot;??_-;_-@_-">
                  <c:v>58</c:v>
                </c:pt>
                <c:pt idx="82" formatCode="_-* #,##0_-;\-* #,##0_-;_-* &quot;-&quot;??_-;_-@_-">
                  <c:v>56.428571428571438</c:v>
                </c:pt>
                <c:pt idx="83" formatCode="_-* #,##0_-;\-* #,##0_-;_-* &quot;-&quot;??_-;_-@_-">
                  <c:v>56.714285714285715</c:v>
                </c:pt>
                <c:pt idx="84" formatCode="_-* #,##0_-;\-* #,##0_-;_-* &quot;-&quot;??_-;_-@_-">
                  <c:v>53.142857142857153</c:v>
                </c:pt>
                <c:pt idx="85" formatCode="_-* #,##0_-;\-* #,##0_-;_-* &quot;-&quot;??_-;_-@_-">
                  <c:v>50.428571428571438</c:v>
                </c:pt>
                <c:pt idx="86" formatCode="_-* #,##0_-;\-* #,##0_-;_-* &quot;-&quot;??_-;_-@_-">
                  <c:v>48.571428571428555</c:v>
                </c:pt>
                <c:pt idx="87" formatCode="_-* #,##0_-;\-* #,##0_-;_-* &quot;-&quot;??_-;_-@_-">
                  <c:v>46.857142857142847</c:v>
                </c:pt>
                <c:pt idx="88" formatCode="_-* #,##0_-;\-* #,##0_-;_-* &quot;-&quot;??_-;_-@_-">
                  <c:v>46.571428571428555</c:v>
                </c:pt>
                <c:pt idx="89" formatCode="_-* #,##0_-;\-* #,##0_-;_-* &quot;-&quot;??_-;_-@_-">
                  <c:v>47.571428571428555</c:v>
                </c:pt>
                <c:pt idx="90" formatCode="_-* #,##0_-;\-* #,##0_-;_-* &quot;-&quot;??_-;_-@_-">
                  <c:v>47.142857142857153</c:v>
                </c:pt>
                <c:pt idx="91" formatCode="_-* #,##0_-;\-* #,##0_-;_-* &quot;-&quot;??_-;_-@_-">
                  <c:v>48.714285714285715</c:v>
                </c:pt>
                <c:pt idx="92" formatCode="_-* #,##0_-;\-* #,##0_-;_-* &quot;-&quot;??_-;_-@_-">
                  <c:v>47.857142857142847</c:v>
                </c:pt>
                <c:pt idx="93" formatCode="_-* #,##0_-;\-* #,##0_-;_-* &quot;-&quot;??_-;_-@_-">
                  <c:v>49</c:v>
                </c:pt>
                <c:pt idx="94" formatCode="_-* #,##0_-;\-* #,##0_-;_-* &quot;-&quot;??_-;_-@_-">
                  <c:v>45.714285714285715</c:v>
                </c:pt>
                <c:pt idx="95" formatCode="_-* #,##0_-;\-* #,##0_-;_-* &quot;-&quot;??_-;_-@_-">
                  <c:v>44.714285714285715</c:v>
                </c:pt>
                <c:pt idx="96" formatCode="_-* #,##0_-;\-* #,##0_-;_-* &quot;-&quot;??_-;_-@_-">
                  <c:v>44.285714285714285</c:v>
                </c:pt>
                <c:pt idx="97" formatCode="_-* #,##0_-;\-* #,##0_-;_-* &quot;-&quot;??_-;_-@_-">
                  <c:v>44.571428571428555</c:v>
                </c:pt>
                <c:pt idx="98" formatCode="_-* #,##0_-;\-* #,##0_-;_-* &quot;-&quot;??_-;_-@_-">
                  <c:v>39.714285714285715</c:v>
                </c:pt>
                <c:pt idx="99" formatCode="_-* #,##0_-;\-* #,##0_-;_-* &quot;-&quot;??_-;_-@_-">
                  <c:v>39.714285714285715</c:v>
                </c:pt>
                <c:pt idx="100" formatCode="_-* #,##0_-;\-* #,##0_-;_-* &quot;-&quot;??_-;_-@_-">
                  <c:v>37.857142857142847</c:v>
                </c:pt>
                <c:pt idx="101" formatCode="_-* #,##0_-;\-* #,##0_-;_-* &quot;-&quot;??_-;_-@_-">
                  <c:v>39.714285714285715</c:v>
                </c:pt>
                <c:pt idx="102" formatCode="_-* #,##0_-;\-* #,##0_-;_-* &quot;-&quot;??_-;_-@_-">
                  <c:v>41.142857142857153</c:v>
                </c:pt>
                <c:pt idx="103" formatCode="_-* #,##0_-;\-* #,##0_-;_-* &quot;-&quot;??_-;_-@_-">
                  <c:v>37.428571428571438</c:v>
                </c:pt>
                <c:pt idx="104" formatCode="_-* #,##0_-;\-* #,##0_-;_-* &quot;-&quot;??_-;_-@_-">
                  <c:v>35.285714285714285</c:v>
                </c:pt>
                <c:pt idx="105" formatCode="_-* #,##0_-;\-* #,##0_-;_-* &quot;-&quot;??_-;_-@_-">
                  <c:v>37.714285714285715</c:v>
                </c:pt>
                <c:pt idx="106" formatCode="_-* #,##0_-;\-* #,##0_-;_-* &quot;-&quot;??_-;_-@_-">
                  <c:v>37.142857142857153</c:v>
                </c:pt>
                <c:pt idx="107" formatCode="_-* #,##0_-;\-* #,##0_-;_-* &quot;-&quot;??_-;_-@_-">
                  <c:v>37.714285714285715</c:v>
                </c:pt>
                <c:pt idx="108" formatCode="_-* #,##0_-;\-* #,##0_-;_-* &quot;-&quot;??_-;_-@_-">
                  <c:v>36.857142857142847</c:v>
                </c:pt>
                <c:pt idx="109" formatCode="_-* #,##0_-;\-* #,##0_-;_-* &quot;-&quot;??_-;_-@_-">
                  <c:v>36.714285714285715</c:v>
                </c:pt>
                <c:pt idx="110" formatCode="_-* #,##0_-;\-* #,##0_-;_-* &quot;-&quot;??_-;_-@_-">
                  <c:v>39</c:v>
                </c:pt>
                <c:pt idx="111" formatCode="_-* #,##0_-;\-* #,##0_-;_-* &quot;-&quot;??_-;_-@_-">
                  <c:v>39.714285714285715</c:v>
                </c:pt>
                <c:pt idx="112" formatCode="_-* #,##0_-;\-* #,##0_-;_-* &quot;-&quot;??_-;_-@_-">
                  <c:v>38.857142857142847</c:v>
                </c:pt>
                <c:pt idx="113" formatCode="_-* #,##0_-;\-* #,##0_-;_-* &quot;-&quot;??_-;_-@_-">
                  <c:v>38.142857142857153</c:v>
                </c:pt>
                <c:pt idx="114" formatCode="_-* #,##0_-;\-* #,##0_-;_-* &quot;-&quot;??_-;_-@_-">
                  <c:v>39.857142857142847</c:v>
                </c:pt>
                <c:pt idx="115" formatCode="_-* #,##0_-;\-* #,##0_-;_-* &quot;-&quot;??_-;_-@_-">
                  <c:v>41.428571428571438</c:v>
                </c:pt>
                <c:pt idx="116" formatCode="_-* #,##0_-;\-* #,##0_-;_-* &quot;-&quot;??_-;_-@_-">
                  <c:v>40.285714285714285</c:v>
                </c:pt>
                <c:pt idx="117" formatCode="_-* #,##0_-;\-* #,##0_-;_-* &quot;-&quot;??_-;_-@_-">
                  <c:v>40</c:v>
                </c:pt>
                <c:pt idx="118" formatCode="_-* #,##0_-;\-* #,##0_-;_-* &quot;-&quot;??_-;_-@_-">
                  <c:v>40.285714285714285</c:v>
                </c:pt>
                <c:pt idx="119" formatCode="_-* #,##0_-;\-* #,##0_-;_-* &quot;-&quot;??_-;_-@_-">
                  <c:v>39.428571428571438</c:v>
                </c:pt>
                <c:pt idx="120" formatCode="_-* #,##0_-;\-* #,##0_-;_-* &quot;-&quot;??_-;_-@_-">
                  <c:v>39.428571428571438</c:v>
                </c:pt>
                <c:pt idx="121" formatCode="_-* #,##0_-;\-* #,##0_-;_-* &quot;-&quot;??_-;_-@_-">
                  <c:v>36.571428571428555</c:v>
                </c:pt>
                <c:pt idx="122" formatCode="_-* #,##0_-;\-* #,##0_-;_-* &quot;-&quot;??_-;_-@_-">
                  <c:v>36.857142857142847</c:v>
                </c:pt>
                <c:pt idx="123" formatCode="_-* #,##0_-;\-* #,##0_-;_-* &quot;-&quot;??_-;_-@_-">
                  <c:v>37.285714285714285</c:v>
                </c:pt>
                <c:pt idx="124" formatCode="_-* #,##0_-;\-* #,##0_-;_-* &quot;-&quot;??_-;_-@_-">
                  <c:v>36.714285714285715</c:v>
                </c:pt>
                <c:pt idx="125" formatCode="_-* #,##0_-;\-* #,##0_-;_-* &quot;-&quot;??_-;_-@_-">
                  <c:v>35.714285714285715</c:v>
                </c:pt>
                <c:pt idx="126" formatCode="_-* #,##0_-;\-* #,##0_-;_-* &quot;-&quot;??_-;_-@_-">
                  <c:v>36.428571428571438</c:v>
                </c:pt>
                <c:pt idx="127" formatCode="_-* #,##0_-;\-* #,##0_-;_-* &quot;-&quot;??_-;_-@_-">
                  <c:v>36</c:v>
                </c:pt>
                <c:pt idx="128" formatCode="_-* #,##0_-;\-* #,##0_-;_-* &quot;-&quot;??_-;_-@_-">
                  <c:v>37.428571428571438</c:v>
                </c:pt>
                <c:pt idx="129" formatCode="_-* #,##0_-;\-* #,##0_-;_-* &quot;-&quot;??_-;_-@_-">
                  <c:v>37.857142857142847</c:v>
                </c:pt>
                <c:pt idx="130" formatCode="_-* #,##0_-;\-* #,##0_-;_-* &quot;-&quot;??_-;_-@_-">
                  <c:v>38.714285714285715</c:v>
                </c:pt>
                <c:pt idx="131" formatCode="_-* #,##0_-;\-* #,##0_-;_-* &quot;-&quot;??_-;_-@_-">
                  <c:v>38</c:v>
                </c:pt>
                <c:pt idx="132" formatCode="_-* #,##0_-;\-* #,##0_-;_-* &quot;-&quot;??_-;_-@_-">
                  <c:v>38</c:v>
                </c:pt>
                <c:pt idx="133" formatCode="_-* #,##0_-;\-* #,##0_-;_-* &quot;-&quot;??_-;_-@_-">
                  <c:v>37.285714285714285</c:v>
                </c:pt>
                <c:pt idx="134" formatCode="_-* #,##0_-;\-* #,##0_-;_-* &quot;-&quot;??_-;_-@_-">
                  <c:v>37.285714285714285</c:v>
                </c:pt>
                <c:pt idx="135" formatCode="_-* #,##0_-;\-* #,##0_-;_-* &quot;-&quot;??_-;_-@_-">
                  <c:v>34.571428571428555</c:v>
                </c:pt>
                <c:pt idx="136" formatCode="_-* #,##0_-;\-* #,##0_-;_-* &quot;-&quot;??_-;_-@_-">
                  <c:v>30.714285714285719</c:v>
                </c:pt>
                <c:pt idx="137" formatCode="_-* #,##0_-;\-* #,##0_-;_-* &quot;-&quot;??_-;_-@_-">
                  <c:v>27.714285714285719</c:v>
                </c:pt>
                <c:pt idx="138" formatCode="_-* #,##0_-;\-* #,##0_-;_-* &quot;-&quot;??_-;_-@_-">
                  <c:v>29.428571428571427</c:v>
                </c:pt>
                <c:pt idx="139" formatCode="_-* #,##0_-;\-* #,##0_-;_-* &quot;-&quot;??_-;_-@_-">
                  <c:v>28</c:v>
                </c:pt>
                <c:pt idx="140" formatCode="_-* #,##0_-;\-* #,##0_-;_-* &quot;-&quot;??_-;_-@_-">
                  <c:v>28.142857142857146</c:v>
                </c:pt>
                <c:pt idx="141" formatCode="_-* #,##0_-;\-* #,##0_-;_-* &quot;-&quot;??_-;_-@_-">
                  <c:v>28</c:v>
                </c:pt>
                <c:pt idx="142" formatCode="_-* #,##0_-;\-* #,##0_-;_-* &quot;-&quot;??_-;_-@_-">
                  <c:v>28.714285714285719</c:v>
                </c:pt>
                <c:pt idx="143" formatCode="_-* #,##0_-;\-* #,##0_-;_-* &quot;-&quot;??_-;_-@_-">
                  <c:v>26.714285714285719</c:v>
                </c:pt>
                <c:pt idx="144" formatCode="_-* #,##0_-;\-* #,##0_-;_-* &quot;-&quot;??_-;_-@_-">
                  <c:v>26.285714285714278</c:v>
                </c:pt>
                <c:pt idx="145" formatCode="_-* #,##0_-;\-* #,##0_-;_-* &quot;-&quot;??_-;_-@_-">
                  <c:v>24.857142857142854</c:v>
                </c:pt>
                <c:pt idx="146" formatCode="_-* #,##0_-;\-* #,##0_-;_-* &quot;-&quot;??_-;_-@_-">
                  <c:v>24.142857142857146</c:v>
                </c:pt>
                <c:pt idx="147" formatCode="_-* #,##0_-;\-* #,##0_-;_-* &quot;-&quot;??_-;_-@_-">
                  <c:v>23.142857142857146</c:v>
                </c:pt>
                <c:pt idx="148" formatCode="_-* #,##0_-;\-* #,##0_-;_-* &quot;-&quot;??_-;_-@_-">
                  <c:v>23</c:v>
                </c:pt>
                <c:pt idx="149" formatCode="_-* #,##0_-;\-* #,##0_-;_-* &quot;-&quot;??_-;_-@_-">
                  <c:v>21.857142857142854</c:v>
                </c:pt>
                <c:pt idx="150" formatCode="_-* #,##0_-;\-* #,##0_-;_-* &quot;-&quot;??_-;_-@_-">
                  <c:v>22.857142857142854</c:v>
                </c:pt>
                <c:pt idx="151" formatCode="_-* #,##0_-;\-* #,##0_-;_-* &quot;-&quot;??_-;_-@_-">
                  <c:v>23</c:v>
                </c:pt>
                <c:pt idx="152" formatCode="_-* #,##0_-;\-* #,##0_-;_-* &quot;-&quot;??_-;_-@_-">
                  <c:v>21.571428571428573</c:v>
                </c:pt>
                <c:pt idx="153" formatCode="_-* #,##0_-;\-* #,##0_-;_-* &quot;-&quot;??_-;_-@_-">
                  <c:v>21.142857142857146</c:v>
                </c:pt>
                <c:pt idx="154" formatCode="_-* #,##0_-;\-* #,##0_-;_-* &quot;-&quot;??_-;_-@_-">
                  <c:v>19.857142857142854</c:v>
                </c:pt>
                <c:pt idx="155" formatCode="_-* #,##0_-;\-* #,##0_-;_-* &quot;-&quot;??_-;_-@_-">
                  <c:v>18.857142857142854</c:v>
                </c:pt>
                <c:pt idx="156" formatCode="_-* #,##0_-;\-* #,##0_-;_-* &quot;-&quot;??_-;_-@_-">
                  <c:v>17.428571428571427</c:v>
                </c:pt>
                <c:pt idx="157" formatCode="_-* #,##0_-;\-* #,##0_-;_-* &quot;-&quot;??_-;_-@_-">
                  <c:v>17</c:v>
                </c:pt>
                <c:pt idx="158" formatCode="_-* #,##0_-;\-* #,##0_-;_-* &quot;-&quot;??_-;_-@_-">
                  <c:v>15.857142857142861</c:v>
                </c:pt>
                <c:pt idx="159" formatCode="_-* #,##0_-;\-* #,##0_-;_-* &quot;-&quot;??_-;_-@_-">
                  <c:v>15.714285714285714</c:v>
                </c:pt>
                <c:pt idx="160" formatCode="_-* #,##0_-;\-* #,##0_-;_-* &quot;-&quot;??_-;_-@_-">
                  <c:v>15</c:v>
                </c:pt>
                <c:pt idx="161" formatCode="_-* #,##0_-;\-* #,##0_-;_-* &quot;-&quot;??_-;_-@_-">
                  <c:v>15.285714285714286</c:v>
                </c:pt>
                <c:pt idx="162" formatCode="_-* #,##0_-;\-* #,##0_-;_-* &quot;-&quot;??_-;_-@_-">
                  <c:v>13.857142857142861</c:v>
                </c:pt>
                <c:pt idx="163" formatCode="_-* #,##0_-;\-* #,##0_-;_-* &quot;-&quot;??_-;_-@_-">
                  <c:v>14.857142857142861</c:v>
                </c:pt>
                <c:pt idx="164" formatCode="_-* #,##0_-;\-* #,##0_-;_-* &quot;-&quot;??_-;_-@_-">
                  <c:v>14.142857142857141</c:v>
                </c:pt>
                <c:pt idx="165" formatCode="_-* #,##0_-;\-* #,##0_-;_-* &quot;-&quot;??_-;_-@_-">
                  <c:v>13.857142857142861</c:v>
                </c:pt>
                <c:pt idx="166" formatCode="_-* #,##0_-;\-* #,##0_-;_-* &quot;-&quot;??_-;_-@_-">
                  <c:v>13.714285714285714</c:v>
                </c:pt>
                <c:pt idx="167" formatCode="_-* #,##0_-;\-* #,##0_-;_-* &quot;-&quot;??_-;_-@_-">
                  <c:v>14.428571428571425</c:v>
                </c:pt>
                <c:pt idx="168" formatCode="_-* #,##0_-;\-* #,##0_-;_-* &quot;-&quot;??_-;_-@_-">
                  <c:v>14.285714285714286</c:v>
                </c:pt>
                <c:pt idx="169" formatCode="_-* #,##0_-;\-* #,##0_-;_-* &quot;-&quot;??_-;_-@_-">
                  <c:v>14.428571428571425</c:v>
                </c:pt>
                <c:pt idx="170" formatCode="_-* #,##0_-;\-* #,##0_-;_-* &quot;-&quot;??_-;_-@_-">
                  <c:v>14.142857142857141</c:v>
                </c:pt>
                <c:pt idx="171" formatCode="_-* #,##0_-;\-* #,##0_-;_-* &quot;-&quot;??_-;_-@_-">
                  <c:v>13.428571428571425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6E-4A3C-9466-0CB4200261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0562688"/>
        <c:axId val="110568576"/>
      </c:lineChart>
      <c:dateAx>
        <c:axId val="110562688"/>
        <c:scaling>
          <c:orientation val="minMax"/>
          <c:min val="43914"/>
        </c:scaling>
        <c:delete val="0"/>
        <c:axPos val="b"/>
        <c:numFmt formatCode="[$-416]d\-mmm;@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10568576"/>
        <c:crosses val="autoZero"/>
        <c:auto val="1"/>
        <c:lblOffset val="100"/>
        <c:baseTimeUnit val="days"/>
        <c:majorUnit val="2"/>
        <c:majorTimeUnit val="days"/>
      </c:dateAx>
      <c:valAx>
        <c:axId val="1105685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105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6608808265409286E-2"/>
          <c:y val="0.26112194730499905"/>
          <c:w val="0.17596828529758801"/>
          <c:h val="9.276890666397606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65000"/>
              <a:lumOff val="35000"/>
            </a:schemeClr>
          </a:solidFill>
          <a:latin typeface="Neutro Med" pitchFamily="50" charset="0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8883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50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567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66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21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22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79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009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3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78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967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Trazer os números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43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8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8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ftr" idx="11"/>
          </p:nvPr>
        </p:nvSpPr>
        <p:spPr>
          <a:xfrm>
            <a:off x="304799" y="12799789"/>
            <a:ext cx="1828799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sldNum" idx="12"/>
          </p:nvPr>
        </p:nvSpPr>
        <p:spPr>
          <a:xfrm>
            <a:off x="18592800" y="1279978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05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95"/>
          <p:cNvSpPr txBox="1">
            <a:spLocks noGrp="1"/>
          </p:cNvSpPr>
          <p:nvPr>
            <p:ph type="dt" idx="10"/>
          </p:nvPr>
        </p:nvSpPr>
        <p:spPr>
          <a:xfrm>
            <a:off x="174172" y="1293041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5"/>
          <p:cNvSpPr txBox="1">
            <a:spLocks noGrp="1"/>
          </p:cNvSpPr>
          <p:nvPr>
            <p:ph type="sldNum" idx="12"/>
          </p:nvPr>
        </p:nvSpPr>
        <p:spPr>
          <a:xfrm>
            <a:off x="18723428" y="1293041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8" name="Google Shape;118;p95"/>
          <p:cNvSpPr txBox="1"/>
          <p:nvPr/>
        </p:nvSpPr>
        <p:spPr>
          <a:xfrm>
            <a:off x="18592800" y="1279978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1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19"/>
          <p:cNvSpPr/>
          <p:nvPr userDrawn="1"/>
        </p:nvSpPr>
        <p:spPr>
          <a:xfrm>
            <a:off x="-431800" y="-177800"/>
            <a:ext cx="25377974" cy="14133513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pasted-image.pdf"/>
          <p:cNvPicPr>
            <a:picLocks noChangeAspect="1"/>
          </p:cNvPicPr>
          <p:nvPr userDrawn="1"/>
        </p:nvPicPr>
        <p:blipFill>
          <a:blip r:embed="rId16">
            <a:extLst/>
          </a:blip>
          <a:stretch>
            <a:fillRect/>
          </a:stretch>
        </p:blipFill>
        <p:spPr>
          <a:xfrm>
            <a:off x="20845341" y="640536"/>
            <a:ext cx="2556119" cy="79932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22"/>
          <p:cNvSpPr/>
          <p:nvPr userDrawn="1"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1223"/>
          <p:cNvSpPr/>
          <p:nvPr userDrawn="1"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224"/>
          <p:cNvSpPr/>
          <p:nvPr userDrawn="1"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1225"/>
          <p:cNvSpPr/>
          <p:nvPr userDrawn="1"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1226"/>
          <p:cNvSpPr/>
          <p:nvPr userDrawn="1"/>
        </p:nvSpPr>
        <p:spPr>
          <a:xfrm>
            <a:off x="1473200" y="2022492"/>
            <a:ext cx="22106930" cy="53777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microsoft.com/office/2007/relationships/hdphoto" Target="../media/hdphoto1.wdp"/><Relationship Id="rId25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jp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28" Type="http://schemas.openxmlformats.org/officeDocument/2006/relationships/image" Target="../media/image30.jp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Relationship Id="rId22" Type="http://schemas.openxmlformats.org/officeDocument/2006/relationships/image" Target="../media/image24.png"/><Relationship Id="rId27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009551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697339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697339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697339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697339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697339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705057" y="2044006"/>
            <a:ext cx="12484188" cy="352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/>
              <a:t>PLANO DE</a:t>
            </a:r>
          </a:p>
          <a:p>
            <a:pPr defTabSz="457200">
              <a:lnSpc>
                <a:spcPct val="80000"/>
              </a:lnSpc>
              <a:defRPr sz="13900" b="1" cap="all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CONVIVÊNCIA</a:t>
            </a:r>
            <a:endParaRPr dirty="0"/>
          </a:p>
        </p:txBody>
      </p:sp>
      <p:sp>
        <p:nvSpPr>
          <p:cNvPr id="141" name="Shape 141"/>
          <p:cNvSpPr txBox="1"/>
          <p:nvPr/>
        </p:nvSpPr>
        <p:spPr>
          <a:xfrm>
            <a:off x="7785047" y="7045593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009551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697339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697339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697339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697339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697339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5686726" y="6672973"/>
            <a:ext cx="14598548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Protocolo setorial</a:t>
            </a:r>
          </a:p>
        </p:txBody>
      </p:sp>
      <p:sp>
        <p:nvSpPr>
          <p:cNvPr id="15" name="Shape 141"/>
          <p:cNvSpPr txBox="1"/>
          <p:nvPr/>
        </p:nvSpPr>
        <p:spPr>
          <a:xfrm>
            <a:off x="7771193" y="3318722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033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779927" y="6451656"/>
            <a:ext cx="2751340" cy="2751340"/>
          </a:xfrm>
          <a:prstGeom prst="ellipse">
            <a:avLst/>
          </a:prstGeom>
          <a:noFill/>
          <a:ln w="88900" cap="flat">
            <a:solidFill>
              <a:srgbClr val="70BF4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760065" y="3358146"/>
            <a:ext cx="2751340" cy="2751340"/>
          </a:xfrm>
          <a:prstGeom prst="ellipse">
            <a:avLst/>
          </a:prstGeom>
          <a:noFill/>
          <a:ln w="88900" cap="flat">
            <a:solidFill>
              <a:srgbClr val="3399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0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45341" y="640536"/>
            <a:ext cx="2556119" cy="79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17" y="6962162"/>
            <a:ext cx="2230665" cy="21006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9" y="4022293"/>
            <a:ext cx="2307341" cy="1243587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9910916" y="3300392"/>
            <a:ext cx="7993626" cy="2751340"/>
          </a:xfrm>
          <a:prstGeom prst="round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9945328" y="6402492"/>
            <a:ext cx="7993626" cy="2751340"/>
          </a:xfrm>
          <a:prstGeom prst="roundRect">
            <a:avLst/>
          </a:prstGeom>
          <a:solidFill>
            <a:srgbClr val="70B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9979740" y="9563586"/>
            <a:ext cx="7993626" cy="2751340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853176" y="3883582"/>
            <a:ext cx="5838137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DISTANCIAMENTO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2060"/>
                </a:solidFill>
              </a:rPr>
              <a:t>SOCIAL</a:t>
            </a:r>
            <a:endParaRPr kumimoji="0" lang="pt-BR" sz="5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Ligh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1646831" y="6978146"/>
            <a:ext cx="4486805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PREVENÇÃO /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2060"/>
                </a:solidFill>
              </a:rPr>
              <a:t>PROTEÇÃO</a:t>
            </a:r>
            <a:endParaRPr kumimoji="0" lang="pt-BR" sz="5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Ligh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0911071" y="10102125"/>
            <a:ext cx="5871799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2060"/>
                </a:solidFill>
              </a:rPr>
              <a:t>MONITORAMENTO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</a:t>
            </a:r>
            <a:r>
              <a:rPr kumimoji="0" lang="pt-BR" sz="50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COMUNICAÇÃO</a:t>
            </a:r>
            <a:endParaRPr kumimoji="0" lang="pt-BR" sz="50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784842" y="9524259"/>
            <a:ext cx="2751340" cy="2751340"/>
          </a:xfrm>
          <a:prstGeom prst="ellipse">
            <a:avLst/>
          </a:prstGeom>
          <a:noFill/>
          <a:ln w="88900" cap="flat">
            <a:solidFill>
              <a:srgbClr val="F5D328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92" y="9809786"/>
            <a:ext cx="2226620" cy="19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4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9BEFB-3D04-41A5-8DDA-DF8274AD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82" y="2307145"/>
            <a:ext cx="6400800" cy="8922326"/>
          </a:xfrm>
        </p:spPr>
        <p:txBody>
          <a:bodyPr>
            <a:normAutofit/>
          </a:bodyPr>
          <a:lstStyle/>
          <a:p>
            <a:r>
              <a:rPr lang="pt-BR" sz="10100" dirty="0" smtClean="0">
                <a:solidFill>
                  <a:srgbClr val="FFFFFF"/>
                </a:solidFill>
              </a:rPr>
              <a:t>Principais medidas previstas no protocolo</a:t>
            </a:r>
            <a:endParaRPr lang="pt-BR" sz="101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FD5C7C-9956-46B7-9B00-77768BC6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074" y="3155104"/>
            <a:ext cx="14989069" cy="7847195"/>
          </a:xfr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Distanciamento mínimo de 1,5 metros;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Uso obrigatório de máscaras;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Lavagem frequente das mãos e uso do álcool em gel 70%;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Orientações para estudantes, professores e demais profissionais da educação;</a:t>
            </a: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Organização de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grupos fixos de estudantes;</a:t>
            </a: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Escalonamento de horários;</a:t>
            </a: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Medição de temperatura; 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Monitoramento de casos suspeitos e testagem, inclusive dos </a:t>
            </a:r>
            <a:r>
              <a:rPr lang="pt-BR" sz="4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contactantes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8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9BEFB-3D04-41A5-8DDA-DF8274AD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82" y="2307145"/>
            <a:ext cx="6400800" cy="892232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FF"/>
                </a:solidFill>
              </a:rPr>
              <a:t>Premissas para o retorno escolar presencial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FD5C7C-9956-46B7-9B00-77768BC6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074" y="2122715"/>
            <a:ext cx="14989069" cy="1114560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Decisão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decisão sobre o retorno do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estudante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cada pai ou responsável,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sendo de caráter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opcional;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Critério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exclusão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estudantes,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Professores e Trabalhadores da escola com fatores de risco (idade, doenças crônicas ou gestação), não devem retornar, caso não tenham se infectado anteriormente;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Condições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pessoais: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apresentar sinais e sintomas de suspeita de Covid-19. Se positivo, não retornar e ficar em isolamento;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Orientações: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da escola deve ser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informado aos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pais ou responsáveis,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professores e trabalhadores para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todos compreendam o processo de retorno local; 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Integração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fazer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esforço para que escolas publicas e privadas tenham a oportunidade de voltar no mesmo período ou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próximo;</a:t>
            </a:r>
          </a:p>
        </p:txBody>
      </p:sp>
    </p:spTree>
    <p:extLst>
      <p:ext uri="{BB962C8B-B14F-4D97-AF65-F5344CB8AC3E}">
        <p14:creationId xmlns:p14="http://schemas.microsoft.com/office/powerpoint/2010/main" val="39326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9BEFB-3D04-41A5-8DDA-DF8274AD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39" y="2307145"/>
            <a:ext cx="6400800" cy="892232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FF"/>
                </a:solidFill>
              </a:rPr>
              <a:t>Premissas para o retorno escolar presencial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FD5C7C-9956-46B7-9B00-77768BC6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544" y="2906487"/>
            <a:ext cx="15439855" cy="76073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Retorno gradual: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retorno deverá ocorrer em etapas de acordo com os anos e modalidades de ensino;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Acolhimento: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deverá ser priorizado o acolhimento dos professores, demais trabalhadores e estudantes;</a:t>
            </a: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Ensino híbrido: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além da oferta de aulas presenciais, deverá ter continuidade a oferta de atividades não presenciais;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Condições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retorno: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seja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 pública ou privada,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deverá ocorrer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retorno daquelas que apresentam condições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conforme protocolo setorial da Educação;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9BEFB-3D04-41A5-8DDA-DF8274AD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39" y="2307145"/>
            <a:ext cx="6400800" cy="892232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FF"/>
                </a:solidFill>
              </a:rPr>
              <a:t>Premissas para o retorno escolar presencial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FD5C7C-9956-46B7-9B00-77768BC6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230" y="1813834"/>
            <a:ext cx="15439855" cy="115411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Lotação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escolas devem voltar de modo gradual, de acordo com as possibilidades de cada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escola, inclusive com a redução da quantidade de estudantes e rodízio, se necessário; 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Plano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retorno: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cada escola deve avaliar as suas condições e adaptar o protocolo geral às suas particularidades, privilegiando as medidas de prevenção de transmissão de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vírus respiratórios;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Detecção </a:t>
            </a: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casos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contatos: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deverá ser adotado um plano de monitoramento;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Vigilância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Epidemiológica em âmbito escolar: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 escola deverá se cadastrar no sistema de notificação da COVID-19 (e-SUS Notifica) e registrar todos os casos suspeitos de acordo com as instruções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autoridades de saúde;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</a:t>
            </a: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Planejamento pedagógico: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cada escola deverá realizar seu planejamento pedagógico para o período após a retomada das aulas 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presenciais.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7BA4179-4C8D-4759-B97C-4F48D3B69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3" b="3680"/>
          <a:stretch/>
        </p:blipFill>
        <p:spPr>
          <a:xfrm>
            <a:off x="1440955" y="1087821"/>
            <a:ext cx="15349538" cy="11211178"/>
          </a:xfrm>
          <a:prstGeom prst="rect">
            <a:avLst/>
          </a:prstGeom>
          <a:effec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BB3D62-7554-417C-83AA-4A94D259612A}"/>
              </a:ext>
            </a:extLst>
          </p:cNvPr>
          <p:cNvSpPr txBox="1"/>
          <p:nvPr/>
        </p:nvSpPr>
        <p:spPr>
          <a:xfrm>
            <a:off x="17459519" y="2099418"/>
            <a:ext cx="6513760" cy="10064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</a:rPr>
              <a:t>Para acesso à rede pública de saúde, as escolas podem acessar por meio do aplicativo e obter orientação sobre os procedimentos:</a:t>
            </a:r>
          </a:p>
          <a:p>
            <a:pPr>
              <a:lnSpc>
                <a:spcPct val="150000"/>
              </a:lnSpc>
            </a:pPr>
            <a:endParaRPr lang="pt-BR" sz="3600" dirty="0">
              <a:solidFill>
                <a:schemeClr val="bg1"/>
              </a:solidFill>
            </a:endParaRP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pt-BR" sz="3600" dirty="0">
                <a:solidFill>
                  <a:schemeClr val="bg1"/>
                </a:solidFill>
              </a:rPr>
              <a:t>Conduta a ser adotada frente às condições clínicas (ex.: deve encaminhar para unidade de saúde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  <a:r>
              <a:rPr lang="pt-BR" sz="3600" dirty="0">
                <a:solidFill>
                  <a:schemeClr val="bg1"/>
                </a:solidFill>
              </a:rPr>
              <a:t>)</a:t>
            </a: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pt-BR" sz="3600" dirty="0">
                <a:solidFill>
                  <a:schemeClr val="bg1"/>
                </a:solidFill>
              </a:rPr>
              <a:t>Marcação para realização do exame laboratorial. </a:t>
            </a:r>
          </a:p>
        </p:txBody>
      </p:sp>
    </p:spTree>
    <p:extLst>
      <p:ext uri="{BB962C8B-B14F-4D97-AF65-F5344CB8AC3E}">
        <p14:creationId xmlns:p14="http://schemas.microsoft.com/office/powerpoint/2010/main" val="4001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BDFAD26-5DDE-425F-ABFC-0AC855191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603" b="1"/>
          <a:stretch/>
        </p:blipFill>
        <p:spPr>
          <a:xfrm>
            <a:off x="1488925" y="2176266"/>
            <a:ext cx="21540418" cy="11135720"/>
          </a:xfrm>
          <a:prstGeom prst="rect">
            <a:avLst/>
          </a:prstGeom>
        </p:spPr>
      </p:pic>
      <p:sp>
        <p:nvSpPr>
          <p:cNvPr id="9" name="Shape 1227"/>
          <p:cNvSpPr txBox="1"/>
          <p:nvPr/>
        </p:nvSpPr>
        <p:spPr>
          <a:xfrm>
            <a:off x="1415487" y="1192865"/>
            <a:ext cx="17656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CADASTRAMENTO DAS ESCOLAS E REGISTRO DE OCORRÊNCIAS</a:t>
            </a:r>
          </a:p>
        </p:txBody>
      </p:sp>
    </p:spTree>
    <p:extLst>
      <p:ext uri="{BB962C8B-B14F-4D97-AF65-F5344CB8AC3E}">
        <p14:creationId xmlns:p14="http://schemas.microsoft.com/office/powerpoint/2010/main" val="35499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809" y="3858418"/>
            <a:ext cx="21403580" cy="5350895"/>
          </a:xfrm>
          <a:prstGeom prst="rect">
            <a:avLst/>
          </a:prstGeom>
        </p:spPr>
      </p:pic>
      <p:sp>
        <p:nvSpPr>
          <p:cNvPr id="7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</p:spTree>
    <p:extLst>
      <p:ext uri="{BB962C8B-B14F-4D97-AF65-F5344CB8AC3E}">
        <p14:creationId xmlns:p14="http://schemas.microsoft.com/office/powerpoint/2010/main" val="32130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009551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697339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697339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697339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697339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697339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536837" y="6553095"/>
            <a:ext cx="20898349" cy="246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PREPARAÇÃO DA REDE PÚBLICA </a:t>
            </a:r>
          </a:p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ESTADUAL</a:t>
            </a:r>
            <a:endParaRPr sz="9600" dirty="0"/>
          </a:p>
        </p:txBody>
      </p:sp>
      <p:sp>
        <p:nvSpPr>
          <p:cNvPr id="15" name="Shape 141"/>
          <p:cNvSpPr txBox="1"/>
          <p:nvPr/>
        </p:nvSpPr>
        <p:spPr>
          <a:xfrm>
            <a:off x="7771193" y="3318722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230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009551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697339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697339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697339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697339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697339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9515499" y="6672973"/>
            <a:ext cx="6941003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CONTEXTO</a:t>
            </a:r>
          </a:p>
        </p:txBody>
      </p:sp>
      <p:sp>
        <p:nvSpPr>
          <p:cNvPr id="15" name="Shape 141"/>
          <p:cNvSpPr txBox="1"/>
          <p:nvPr/>
        </p:nvSpPr>
        <p:spPr>
          <a:xfrm>
            <a:off x="7771193" y="3318722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105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58541" y="2134678"/>
            <a:ext cx="21388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4000" dirty="0" smtClean="0">
                <a:solidFill>
                  <a:schemeClr val="bg1"/>
                </a:solidFill>
              </a:rPr>
              <a:t>PREPARAÇÃO DA REDE PÚBLICA ESTADUAL - ORIENTAÇÕES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6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92" y="2926980"/>
            <a:ext cx="7040880" cy="100584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867" y="2926980"/>
            <a:ext cx="704755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6305"/>
          <a:stretch/>
        </p:blipFill>
        <p:spPr>
          <a:xfrm>
            <a:off x="14022729" y="7543801"/>
            <a:ext cx="6215220" cy="43675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58541" y="2134678"/>
            <a:ext cx="21388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4000" dirty="0" smtClean="0">
                <a:solidFill>
                  <a:schemeClr val="bg1"/>
                </a:solidFill>
              </a:rPr>
              <a:t>PREPARAÇÃO DA REDE PÚBLICA ESTADUAL – ADAPTAÇÕES NOS AMBIENTES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6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b="6607"/>
          <a:stretch/>
        </p:blipFill>
        <p:spPr>
          <a:xfrm>
            <a:off x="14025515" y="3579357"/>
            <a:ext cx="6212436" cy="38664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539" y="3612014"/>
            <a:ext cx="12424853" cy="8280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325882" y="11954156"/>
            <a:ext cx="1219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Redução da quantidade de estudantes por sala de aula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447417" y="4019400"/>
            <a:ext cx="3196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Totens para higienização das mãos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469189" y="7927371"/>
            <a:ext cx="3174582" cy="175432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Instalação de novos lavatórios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58541" y="2134678"/>
            <a:ext cx="21388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4000" dirty="0" smtClean="0">
                <a:solidFill>
                  <a:schemeClr val="bg1"/>
                </a:solidFill>
              </a:rPr>
              <a:t>PREPARAÇÃO DA REDE PÚBLICA ESTADUAL – EQUIPAMENTOS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6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7" y="3241224"/>
            <a:ext cx="10980369" cy="82867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813" y="3241224"/>
            <a:ext cx="5464474" cy="419227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r="6135"/>
          <a:stretch/>
        </p:blipFill>
        <p:spPr>
          <a:xfrm>
            <a:off x="12998581" y="7656741"/>
            <a:ext cx="5452705" cy="387123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325882" y="11594929"/>
            <a:ext cx="1219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Termômetros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8651279" y="3464231"/>
            <a:ext cx="319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Face </a:t>
            </a:r>
            <a:r>
              <a:rPr lang="pt-BR" sz="3600" dirty="0" err="1" smtClean="0">
                <a:solidFill>
                  <a:schemeClr val="bg1"/>
                </a:solidFill>
              </a:rPr>
              <a:t>shields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8673051" y="7829400"/>
            <a:ext cx="3174582" cy="64633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Máscaras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009551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697339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697339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697339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697339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697339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633281" y="7144026"/>
            <a:ext cx="18705442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ORIENTAÇÕES PEDAGÓGICAS</a:t>
            </a:r>
            <a:endParaRPr sz="9600" dirty="0"/>
          </a:p>
        </p:txBody>
      </p:sp>
      <p:sp>
        <p:nvSpPr>
          <p:cNvPr id="15" name="Shape 141"/>
          <p:cNvSpPr txBox="1"/>
          <p:nvPr/>
        </p:nvSpPr>
        <p:spPr>
          <a:xfrm>
            <a:off x="7771193" y="3318722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59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52343" y="2250785"/>
            <a:ext cx="99449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400" dirty="0" smtClean="0">
                <a:solidFill>
                  <a:schemeClr val="bg1"/>
                </a:solidFill>
              </a:rPr>
              <a:t>Orientações pedagógicas para o retorno às aulas, com recomendações voltadas para equipe gestora, funcionários, professores, estudantes e familiares.</a:t>
            </a:r>
            <a:endParaRPr lang="pt-BR" sz="4400" dirty="0">
              <a:solidFill>
                <a:schemeClr val="bg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773382" y="3491344"/>
            <a:ext cx="13729275" cy="9949727"/>
            <a:chOff x="1116008" y="2571610"/>
            <a:chExt cx="14386649" cy="10869462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0756" y="6343220"/>
              <a:ext cx="4731901" cy="7097852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050" y="4323040"/>
              <a:ext cx="4992832" cy="7905317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4086225" y="6536122"/>
              <a:ext cx="2028825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>
                <a:rot lat="20399966" lon="0" rev="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2200" b="0" i="0" u="none" strike="noStrike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Volta às Aulas Presenciais</a:t>
              </a:r>
              <a:endParaRPr kumimoji="0" lang="pt-BR" sz="2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008" y="2571610"/>
              <a:ext cx="5742521" cy="7514499"/>
            </a:xfrm>
            <a:prstGeom prst="rect">
              <a:avLst/>
            </a:prstGeom>
          </p:spPr>
        </p:pic>
      </p:grpSp>
      <p:sp>
        <p:nvSpPr>
          <p:cNvPr id="8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sp>
        <p:nvSpPr>
          <p:cNvPr id="9" name="Shape 1227"/>
          <p:cNvSpPr txBox="1"/>
          <p:nvPr/>
        </p:nvSpPr>
        <p:spPr>
          <a:xfrm>
            <a:off x="1401288" y="2236421"/>
            <a:ext cx="1727463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ORIENTAÇÕES PEDAGÓGICAS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4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037260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697339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697339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697339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697339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697339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5856653" y="6128418"/>
            <a:ext cx="14258712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PLANO EXECUTIVO DE </a:t>
            </a:r>
          </a:p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RETOMADA DAS </a:t>
            </a:r>
          </a:p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9600" dirty="0" smtClean="0"/>
              <a:t>AULAS PRESENCIAIS</a:t>
            </a:r>
            <a:endParaRPr sz="9600" dirty="0"/>
          </a:p>
        </p:txBody>
      </p:sp>
      <p:sp>
        <p:nvSpPr>
          <p:cNvPr id="15" name="Shape 141"/>
          <p:cNvSpPr txBox="1"/>
          <p:nvPr/>
        </p:nvSpPr>
        <p:spPr>
          <a:xfrm>
            <a:off x="7771193" y="3318722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435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42"/>
          <p:cNvSpPr txBox="1"/>
          <p:nvPr/>
        </p:nvSpPr>
        <p:spPr>
          <a:xfrm>
            <a:off x="5648495" y="9551794"/>
            <a:ext cx="452152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4000" i="1" dirty="0" smtClean="0">
                <a:solidFill>
                  <a:schemeClr val="bg1"/>
                </a:solidFill>
              </a:rPr>
              <a:t>FASES PREPARATÓRIAS</a:t>
            </a:r>
            <a:endParaRPr kumimoji="0" lang="pt-BR" sz="4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58541" y="2134678"/>
            <a:ext cx="21388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4000" dirty="0" smtClean="0">
                <a:solidFill>
                  <a:schemeClr val="bg1"/>
                </a:solidFill>
              </a:rPr>
              <a:t>MOMENTOS DO PLANO EXECUTIVO DE RETOMADA DAS AULAS PRESENCIAIS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1237610" y="6272039"/>
            <a:ext cx="1948410" cy="1959072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472207" y="9085241"/>
            <a:ext cx="5298498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4000" i="1" dirty="0" smtClean="0">
                <a:solidFill>
                  <a:schemeClr val="bg1"/>
                </a:solidFill>
              </a:rPr>
              <a:t>ETAPAS 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4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DE RETOMADA 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4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DAS AULAS PRESENCIAIS</a:t>
            </a:r>
            <a:endParaRPr kumimoji="0" lang="pt-BR" sz="4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6" y="5200870"/>
            <a:ext cx="4033401" cy="422735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4070225" y="4988019"/>
            <a:ext cx="3921211" cy="3921211"/>
          </a:xfrm>
          <a:prstGeom prst="ellipse">
            <a:avLst/>
          </a:prstGeom>
          <a:noFill/>
          <a:ln w="114300" cap="flat">
            <a:solidFill>
              <a:srgbClr val="70BF4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323" y="5581624"/>
            <a:ext cx="2708271" cy="28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37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Arredondado 20"/>
          <p:cNvSpPr/>
          <p:nvPr/>
        </p:nvSpPr>
        <p:spPr>
          <a:xfrm>
            <a:off x="1404668" y="4981244"/>
            <a:ext cx="22397420" cy="7365751"/>
          </a:xfrm>
          <a:prstGeom prst="roundRect">
            <a:avLst/>
          </a:prstGeom>
          <a:noFill/>
          <a:ln w="12700" cap="flat">
            <a:solidFill>
              <a:srgbClr val="70BF41"/>
            </a:solidFill>
            <a:prstDash val="lg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2956299" y="4370964"/>
            <a:ext cx="4836872" cy="1208477"/>
          </a:xfrm>
          <a:prstGeom prst="roundRect">
            <a:avLst/>
          </a:prstGeom>
          <a:solidFill>
            <a:srgbClr val="70B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Educação Básica</a:t>
            </a:r>
            <a:endParaRPr kumimoji="0" lang="pt-BR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5995936" y="2341710"/>
            <a:ext cx="684745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4000" i="1" dirty="0" smtClean="0">
                <a:solidFill>
                  <a:schemeClr val="bg1"/>
                </a:solidFill>
              </a:rPr>
              <a:t>FASE PREPARATÓRIA 1</a:t>
            </a:r>
            <a:endParaRPr kumimoji="0" lang="pt-BR" sz="40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26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353053" y="6910845"/>
            <a:ext cx="169572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200" dirty="0" smtClean="0">
                <a:solidFill>
                  <a:schemeClr val="bg1"/>
                </a:solidFill>
              </a:rPr>
              <a:t>Acolhimento da equipe gestora;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200" dirty="0" smtClean="0">
                <a:solidFill>
                  <a:schemeClr val="bg1"/>
                </a:solidFill>
              </a:rPr>
              <a:t>Alinhamentos gerais;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200" dirty="0" smtClean="0">
                <a:solidFill>
                  <a:schemeClr val="bg1"/>
                </a:solidFill>
              </a:rPr>
              <a:t>Acolhimento da equipe administrativa e dos colaboradores;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200" dirty="0" smtClean="0">
                <a:solidFill>
                  <a:schemeClr val="bg1"/>
                </a:solidFill>
              </a:rPr>
              <a:t>Organização dos espaços físicos de acordo os protocolos estabelecidos;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200" dirty="0" smtClean="0">
                <a:solidFill>
                  <a:schemeClr val="bg1"/>
                </a:solidFill>
              </a:rPr>
              <a:t>Compartilhamento dos protocolos de distanciamento e higienização;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200" dirty="0" smtClean="0">
                <a:solidFill>
                  <a:schemeClr val="bg1"/>
                </a:solidFill>
              </a:rPr>
              <a:t>Preparação do ambiente;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6380762" y="6064330"/>
            <a:ext cx="8528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4000" dirty="0">
                <a:solidFill>
                  <a:schemeClr val="bg1"/>
                </a:solidFill>
              </a:rPr>
              <a:t>EQUIPE GESTORA DAS ESCOLAS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65" y="7034818"/>
            <a:ext cx="3738042" cy="370282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65" y="3196851"/>
            <a:ext cx="857449" cy="793076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>
          <a:xfrm>
            <a:off x="4605898" y="3002878"/>
            <a:ext cx="1226658" cy="1226658"/>
          </a:xfrm>
          <a:prstGeom prst="ellipse">
            <a:avLst/>
          </a:prstGeom>
          <a:noFill/>
          <a:ln w="76200" cap="flat">
            <a:solidFill>
              <a:srgbClr val="92D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527" y="2244675"/>
            <a:ext cx="1555558" cy="16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71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Arredondado 26"/>
          <p:cNvSpPr/>
          <p:nvPr/>
        </p:nvSpPr>
        <p:spPr>
          <a:xfrm>
            <a:off x="1404668" y="5128725"/>
            <a:ext cx="22397420" cy="7365751"/>
          </a:xfrm>
          <a:prstGeom prst="roundRect">
            <a:avLst/>
          </a:prstGeom>
          <a:noFill/>
          <a:ln w="12700" cap="flat">
            <a:solidFill>
              <a:srgbClr val="70BF41"/>
            </a:solidFill>
            <a:prstDash val="lg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2921663" y="4511528"/>
            <a:ext cx="4836872" cy="1208477"/>
          </a:xfrm>
          <a:prstGeom prst="roundRect">
            <a:avLst/>
          </a:prstGeom>
          <a:solidFill>
            <a:srgbClr val="70B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Educação Básica</a:t>
            </a:r>
            <a:endParaRPr kumimoji="0" lang="pt-BR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29231" y="6636684"/>
            <a:ext cx="14712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bg1"/>
                </a:solidFill>
              </a:rPr>
              <a:t>Acolhimento </a:t>
            </a:r>
            <a:r>
              <a:rPr lang="pt-BR" sz="4000" dirty="0">
                <a:solidFill>
                  <a:schemeClr val="bg1"/>
                </a:solidFill>
              </a:rPr>
              <a:t>(estratégias de escuta afetiva e atenta do outro); </a:t>
            </a:r>
            <a:endParaRPr lang="pt-BR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bg1"/>
                </a:solidFill>
              </a:rPr>
              <a:t>Compartilhamento </a:t>
            </a:r>
            <a:r>
              <a:rPr lang="pt-BR" sz="4000" dirty="0">
                <a:solidFill>
                  <a:schemeClr val="bg1"/>
                </a:solidFill>
              </a:rPr>
              <a:t>dos protocolos da escola (higienização, organização das turmas e horários, </a:t>
            </a:r>
            <a:r>
              <a:rPr lang="pt-BR" sz="4000" dirty="0" err="1">
                <a:solidFill>
                  <a:schemeClr val="bg1"/>
                </a:solidFill>
              </a:rPr>
              <a:t>etc</a:t>
            </a:r>
            <a:r>
              <a:rPr lang="pt-BR" sz="4000" dirty="0" smtClean="0">
                <a:solidFill>
                  <a:schemeClr val="bg1"/>
                </a:solidFill>
              </a:rPr>
              <a:t>);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bg1"/>
                </a:solidFill>
              </a:rPr>
              <a:t>Apresentação </a:t>
            </a:r>
            <a:r>
              <a:rPr lang="pt-BR" sz="4000" dirty="0">
                <a:solidFill>
                  <a:schemeClr val="bg1"/>
                </a:solidFill>
              </a:rPr>
              <a:t>das normas definidas para aproveitamento das atividades não presenciais</a:t>
            </a:r>
            <a:r>
              <a:rPr lang="pt-BR" sz="4000" dirty="0" smtClean="0">
                <a:solidFill>
                  <a:schemeClr val="bg1"/>
                </a:solidFill>
              </a:rPr>
              <a:t>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bg1"/>
                </a:solidFill>
              </a:rPr>
              <a:t>Planejamento </a:t>
            </a:r>
            <a:r>
              <a:rPr lang="pt-BR" sz="4000" dirty="0">
                <a:solidFill>
                  <a:schemeClr val="bg1"/>
                </a:solidFill>
              </a:rPr>
              <a:t>do acolhimento aos estudantes e </a:t>
            </a:r>
            <a:r>
              <a:rPr lang="pt-BR" sz="4000" dirty="0" smtClean="0">
                <a:solidFill>
                  <a:schemeClr val="bg1"/>
                </a:solidFill>
              </a:rPr>
              <a:t>às </a:t>
            </a:r>
            <a:r>
              <a:rPr lang="pt-BR" sz="4000" dirty="0">
                <a:solidFill>
                  <a:schemeClr val="bg1"/>
                </a:solidFill>
              </a:rPr>
              <a:t>famílias. </a:t>
            </a:r>
            <a:endParaRPr lang="pt-BR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bg1"/>
                </a:solidFill>
              </a:rPr>
              <a:t>Planejamento </a:t>
            </a:r>
            <a:r>
              <a:rPr lang="pt-BR" sz="4000" dirty="0">
                <a:solidFill>
                  <a:schemeClr val="bg1"/>
                </a:solidFill>
              </a:rPr>
              <a:t>das atividades pedagógicas (revisão dos conteúdos trabalhados não presencialmente, avaliação diagnóstica e reorganização curricular). </a:t>
            </a:r>
            <a:endParaRPr lang="pt-BR" sz="4000" dirty="0" smtClean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39199" y="5937044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4000" dirty="0">
                <a:solidFill>
                  <a:schemeClr val="bg1"/>
                </a:solidFill>
              </a:rPr>
              <a:t>ACOLHIMENTO PARA PROFESSORES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5995936" y="2341710"/>
            <a:ext cx="684745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4000" i="1" dirty="0" smtClean="0">
                <a:solidFill>
                  <a:schemeClr val="bg1"/>
                </a:solidFill>
              </a:rPr>
              <a:t>FASE PREPARATÓRIA 2</a:t>
            </a:r>
            <a:endParaRPr kumimoji="0" lang="pt-BR" sz="40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6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25819" y="6520049"/>
            <a:ext cx="543271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cene3d>
            <a:camera prst="orthographicFront">
              <a:rot lat="20399966" lon="0" rev="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Volta às Aula</a:t>
            </a:r>
            <a:r>
              <a:rPr kumimoji="0" lang="pt-BR" sz="32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Presenciais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34" y="7763959"/>
            <a:ext cx="3654009" cy="337775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65" y="3196850"/>
            <a:ext cx="857449" cy="793076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4605898" y="3002877"/>
            <a:ext cx="1226658" cy="1226658"/>
          </a:xfrm>
          <a:prstGeom prst="ellipse">
            <a:avLst/>
          </a:prstGeom>
          <a:noFill/>
          <a:ln w="76200" cap="flat">
            <a:solidFill>
              <a:srgbClr val="92D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527" y="2244675"/>
            <a:ext cx="1555558" cy="16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90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120387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226286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226286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226286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226286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226286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41"/>
          <p:cNvSpPr txBox="1"/>
          <p:nvPr/>
        </p:nvSpPr>
        <p:spPr>
          <a:xfrm>
            <a:off x="7771193" y="3041632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  <p:grpSp>
        <p:nvGrpSpPr>
          <p:cNvPr id="3" name="Agrupar 2"/>
          <p:cNvGrpSpPr/>
          <p:nvPr/>
        </p:nvGrpSpPr>
        <p:grpSpPr>
          <a:xfrm>
            <a:off x="8965963" y="5794087"/>
            <a:ext cx="6840000" cy="3420000"/>
            <a:chOff x="8842462" y="5877214"/>
            <a:chExt cx="6840000" cy="3420000"/>
          </a:xfrm>
        </p:grpSpPr>
        <p:sp>
          <p:nvSpPr>
            <p:cNvPr id="16" name="Retângulo de cantos arredondados 1"/>
            <p:cNvSpPr/>
            <p:nvPr/>
          </p:nvSpPr>
          <p:spPr>
            <a:xfrm>
              <a:off x="8842462" y="7666117"/>
              <a:ext cx="6840000" cy="1631097"/>
            </a:xfrm>
            <a:prstGeom prst="roundRect">
              <a:avLst/>
            </a:prstGeom>
            <a:solidFill>
              <a:srgbClr val="70BF4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Shape 1229"/>
            <p:cNvSpPr txBox="1"/>
            <p:nvPr/>
          </p:nvSpPr>
          <p:spPr>
            <a:xfrm>
              <a:off x="9688883" y="8132921"/>
              <a:ext cx="5147158" cy="7339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algn="l">
                <a:defRPr sz="3100" b="1" cap="all">
                  <a:solidFill>
                    <a:schemeClr val="accent1">
                      <a:hueOff val="273562"/>
                      <a:satOff val="2937"/>
                      <a:lumOff val="-2223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sz="4000" dirty="0" err="1"/>
                <a:t>Educação</a:t>
              </a:r>
              <a:r>
                <a:rPr sz="4000" dirty="0"/>
                <a:t> </a:t>
              </a:r>
              <a:r>
                <a:rPr sz="4000" dirty="0" err="1"/>
                <a:t>Básica</a:t>
              </a:r>
              <a:endParaRPr sz="4000" dirty="0"/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1839" y="6126339"/>
              <a:ext cx="1101247" cy="1018569"/>
            </a:xfrm>
            <a:prstGeom prst="rect">
              <a:avLst/>
            </a:prstGeom>
          </p:spPr>
        </p:pic>
        <p:sp>
          <p:nvSpPr>
            <p:cNvPr id="25" name="Elipse 24"/>
            <p:cNvSpPr/>
            <p:nvPr/>
          </p:nvSpPr>
          <p:spPr>
            <a:xfrm>
              <a:off x="11474746" y="5877214"/>
              <a:ext cx="1575432" cy="1575430"/>
            </a:xfrm>
            <a:prstGeom prst="ellipse">
              <a:avLst/>
            </a:prstGeom>
            <a:noFill/>
            <a:ln w="76200" cap="flat">
              <a:solidFill>
                <a:srgbClr val="92D05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861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"/>
          <p:cNvSpPr txBox="1"/>
          <p:nvPr/>
        </p:nvSpPr>
        <p:spPr>
          <a:xfrm>
            <a:off x="539719" y="2698671"/>
            <a:ext cx="11347481" cy="695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spAutoFit/>
          </a:bodyPr>
          <a:lstStyle/>
          <a:p>
            <a:pPr marL="571500" indent="-571500" algn="l">
              <a:buClr>
                <a:srgbClr val="06929C"/>
              </a:buClr>
              <a:buSzPts val="2000"/>
              <a:buFont typeface="Arial"/>
              <a:buChar char="•"/>
            </a:pPr>
            <a:r>
              <a:rPr lang="pt-BR" sz="4000" dirty="0">
                <a:solidFill>
                  <a:srgbClr val="70BF41"/>
                </a:solidFill>
                <a:latin typeface="+mj-lt"/>
                <a:ea typeface="Calibri"/>
                <a:cs typeface="Calibri"/>
                <a:sym typeface="Calibri"/>
              </a:rPr>
              <a:t>Lições aprendidas:</a:t>
            </a:r>
            <a:r>
              <a:rPr lang="pt-BR" sz="4000" dirty="0">
                <a:solidFill>
                  <a:srgbClr val="06929C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pt-BR" sz="4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países de todos os continentes já começaram a </a:t>
            </a:r>
            <a:r>
              <a:rPr lang="pt-BR" sz="4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abrir as escolas com bons resultados</a:t>
            </a:r>
            <a:r>
              <a:rPr lang="pt-BR" sz="4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pt-BR" sz="4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adotando medidas de controle não farmacológicas e avaliação de risco diário para intervenção oportuna.</a:t>
            </a:r>
            <a:endParaRPr sz="36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571500" indent="-571500" algn="l">
              <a:spcBef>
                <a:spcPts val="4800"/>
              </a:spcBef>
              <a:buClr>
                <a:srgbClr val="595959"/>
              </a:buClr>
              <a:buSzPts val="2000"/>
              <a:buFont typeface="Arial"/>
              <a:buChar char="•"/>
            </a:pPr>
            <a:r>
              <a:rPr lang="pt-BR" sz="4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Realizamos </a:t>
            </a:r>
            <a:r>
              <a:rPr lang="pt-BR" sz="4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uma </a:t>
            </a:r>
            <a:r>
              <a:rPr lang="pt-BR" sz="4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análise do contexto para </a:t>
            </a:r>
            <a:r>
              <a:rPr lang="pt-BR" sz="4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avaliar riscos e benefícios da abertura das escolas, bem como a experiência e resultados obtidos em mais de 15 países que já retomaram as aulas durante a pandemia.</a:t>
            </a:r>
            <a:endParaRPr sz="40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"/>
          <p:cNvSpPr/>
          <p:nvPr/>
        </p:nvSpPr>
        <p:spPr>
          <a:xfrm>
            <a:off x="1272747" y="1197452"/>
            <a:ext cx="13387147" cy="8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INTRODUÇÃO</a:t>
            </a:r>
            <a:endParaRPr lang="pt-BR" sz="7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Rotina escolar precisará ser alterada desde a chegada para evitar risco de  infecções - Jornal O Gl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61" y="2666014"/>
            <a:ext cx="11585669" cy="69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aixaDeTexto 71"/>
          <p:cNvSpPr txBox="1"/>
          <p:nvPr/>
        </p:nvSpPr>
        <p:spPr>
          <a:xfrm>
            <a:off x="1480801" y="10427117"/>
            <a:ext cx="1026062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bg1"/>
                </a:solidFill>
              </a:rPr>
              <a:t>Reduzir a ocupação das salas de aula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10029" y="6164421"/>
            <a:ext cx="16718843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44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Autorização</a:t>
            </a:r>
            <a:r>
              <a:rPr kumimoji="0" lang="pt-BR" sz="44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para Aulas Presenciais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t-BR" sz="2000" b="0" i="1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sz="44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Ensino Médio:</a:t>
            </a:r>
            <a:r>
              <a:rPr kumimoji="0" lang="pt-BR" sz="44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</a:t>
            </a:r>
            <a:r>
              <a:rPr lang="pt-BR" sz="4400" i="1" dirty="0" smtClean="0">
                <a:solidFill>
                  <a:schemeClr val="bg1"/>
                </a:solidFill>
              </a:rPr>
              <a:t>3º Ano / Concluintes</a:t>
            </a:r>
            <a:endParaRPr lang="pt-BR" sz="1600" i="1" dirty="0" smtClean="0">
              <a:solidFill>
                <a:schemeClr val="bg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pt-BR" sz="1600" i="1" dirty="0" smtClean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6653165" y="2123539"/>
            <a:ext cx="69411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ETAPA 1: </a:t>
            </a:r>
            <a:r>
              <a:rPr lang="pt-BR" sz="4400" i="1" dirty="0" smtClean="0">
                <a:solidFill>
                  <a:schemeClr val="bg1"/>
                </a:solidFill>
              </a:rPr>
              <a:t>06</a:t>
            </a:r>
            <a:r>
              <a:rPr kumimoji="0" lang="pt-BR" sz="44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/10/2020</a:t>
            </a:r>
            <a:endParaRPr kumimoji="0" lang="pt-BR" sz="4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1316177" y="4745271"/>
            <a:ext cx="21600000" cy="5148000"/>
          </a:xfrm>
          <a:prstGeom prst="roundRect">
            <a:avLst/>
          </a:prstGeom>
          <a:noFill/>
          <a:ln w="12700" cap="flat">
            <a:solidFill>
              <a:srgbClr val="70BF41"/>
            </a:solidFill>
            <a:prstDash val="lg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tângulo Arredondado 38"/>
          <p:cNvSpPr/>
          <p:nvPr/>
        </p:nvSpPr>
        <p:spPr>
          <a:xfrm>
            <a:off x="3037741" y="4127178"/>
            <a:ext cx="4836872" cy="1208477"/>
          </a:xfrm>
          <a:prstGeom prst="roundRect">
            <a:avLst/>
          </a:prstGeom>
          <a:solidFill>
            <a:srgbClr val="70B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Educação Básica</a:t>
            </a:r>
            <a:endParaRPr kumimoji="0" lang="pt-BR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80801" y="11535481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</a:rPr>
              <a:t>Adotar revezamento de turmas se necessário</a:t>
            </a:r>
          </a:p>
        </p:txBody>
      </p:sp>
      <p:sp>
        <p:nvSpPr>
          <p:cNvPr id="10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53" y="2960874"/>
            <a:ext cx="857449" cy="793076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4723886" y="2766901"/>
            <a:ext cx="1226658" cy="1226658"/>
          </a:xfrm>
          <a:prstGeom prst="ellipse">
            <a:avLst/>
          </a:prstGeom>
          <a:noFill/>
          <a:ln w="76200" cap="flat">
            <a:solidFill>
              <a:srgbClr val="92D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2073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16653165" y="2123539"/>
            <a:ext cx="69411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ETAPA 2: 13/10/2020</a:t>
            </a:r>
            <a:endParaRPr kumimoji="0" lang="pt-BR" sz="4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010032" y="6033743"/>
            <a:ext cx="998553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4400" i="1" dirty="0">
                <a:solidFill>
                  <a:schemeClr val="bg1"/>
                </a:solidFill>
              </a:rPr>
              <a:t>Autorização para Aulas Presenciais</a:t>
            </a:r>
          </a:p>
          <a:p>
            <a:pPr algn="l"/>
            <a:endParaRPr lang="pt-BR" sz="2000" i="1" dirty="0">
              <a:solidFill>
                <a:schemeClr val="bg1"/>
              </a:solidFill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sz="4400" b="0" i="1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Ensino Médio: </a:t>
            </a:r>
            <a:r>
              <a:rPr lang="pt-BR" sz="4400" i="1" dirty="0" smtClean="0">
                <a:solidFill>
                  <a:schemeClr val="bg1"/>
                </a:solidFill>
              </a:rPr>
              <a:t>2º Ano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1316177" y="4863259"/>
            <a:ext cx="21600000" cy="5148000"/>
          </a:xfrm>
          <a:prstGeom prst="roundRect">
            <a:avLst/>
          </a:prstGeom>
          <a:noFill/>
          <a:ln w="12700" cap="flat">
            <a:solidFill>
              <a:srgbClr val="70BF41"/>
            </a:solidFill>
            <a:prstDash val="lg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3037741" y="4245166"/>
            <a:ext cx="4836872" cy="1208477"/>
          </a:xfrm>
          <a:prstGeom prst="roundRect">
            <a:avLst/>
          </a:prstGeom>
          <a:solidFill>
            <a:srgbClr val="70B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Educação Básica</a:t>
            </a:r>
            <a:endParaRPr kumimoji="0" lang="pt-BR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80801" y="10427117"/>
            <a:ext cx="1026062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bg1"/>
                </a:solidFill>
              </a:rPr>
              <a:t>Reduzir a ocupação das salas de aula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80801" y="11535481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</a:rPr>
              <a:t>Adotar revezamento de turmas se necessário</a:t>
            </a:r>
          </a:p>
        </p:txBody>
      </p:sp>
      <p:sp>
        <p:nvSpPr>
          <p:cNvPr id="15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53" y="2960874"/>
            <a:ext cx="857449" cy="79307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4723886" y="2766901"/>
            <a:ext cx="1226658" cy="1226658"/>
          </a:xfrm>
          <a:prstGeom prst="ellipse">
            <a:avLst/>
          </a:prstGeom>
          <a:noFill/>
          <a:ln w="76200" cap="flat">
            <a:solidFill>
              <a:srgbClr val="92D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343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16653165" y="2123539"/>
            <a:ext cx="69411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ETAPA 3: 20/10/2020</a:t>
            </a:r>
            <a:endParaRPr kumimoji="0" lang="pt-BR" sz="4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042692" y="6047040"/>
            <a:ext cx="18021166" cy="2934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400" i="1" dirty="0">
                <a:solidFill>
                  <a:schemeClr val="bg1"/>
                </a:solidFill>
              </a:rPr>
              <a:t>Autorização para Aulas Presenciais</a:t>
            </a:r>
          </a:p>
          <a:p>
            <a:pPr algn="l"/>
            <a:endParaRPr lang="pt-BR" sz="2000" i="1" dirty="0">
              <a:solidFill>
                <a:schemeClr val="bg1"/>
              </a:solidFill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sz="44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Ensino Médio: </a:t>
            </a:r>
            <a:r>
              <a:rPr lang="pt-BR" sz="4400" i="1" dirty="0" smtClean="0">
                <a:solidFill>
                  <a:schemeClr val="bg1"/>
                </a:solidFill>
              </a:rPr>
              <a:t>1º Ano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pt-BR" sz="1600" i="1" dirty="0" smtClean="0">
              <a:solidFill>
                <a:schemeClr val="bg1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pt-BR" sz="4400" i="1" dirty="0">
                <a:solidFill>
                  <a:schemeClr val="bg1"/>
                </a:solidFill>
              </a:rPr>
              <a:t>Ensino Médio: </a:t>
            </a:r>
            <a:r>
              <a:rPr lang="pt-BR" sz="4400" i="1" dirty="0" smtClean="0">
                <a:solidFill>
                  <a:schemeClr val="bg1"/>
                </a:solidFill>
              </a:rPr>
              <a:t>EJA</a:t>
            </a:r>
            <a:endParaRPr lang="pt-BR" sz="4400" i="1" dirty="0">
              <a:solidFill>
                <a:schemeClr val="bg1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pt-BR" sz="1600" i="1" dirty="0">
              <a:solidFill>
                <a:schemeClr val="bg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1316177" y="4863259"/>
            <a:ext cx="21600000" cy="5148000"/>
          </a:xfrm>
          <a:prstGeom prst="roundRect">
            <a:avLst/>
          </a:prstGeom>
          <a:noFill/>
          <a:ln w="12700" cap="flat">
            <a:solidFill>
              <a:srgbClr val="70BF41"/>
            </a:solidFill>
            <a:prstDash val="lg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3037741" y="4245166"/>
            <a:ext cx="4836872" cy="1208477"/>
          </a:xfrm>
          <a:prstGeom prst="roundRect">
            <a:avLst/>
          </a:prstGeom>
          <a:solidFill>
            <a:srgbClr val="70B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Educação Básica</a:t>
            </a:r>
            <a:endParaRPr kumimoji="0" lang="pt-BR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80801" y="10427117"/>
            <a:ext cx="1026062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bg1"/>
                </a:solidFill>
              </a:rPr>
              <a:t>Reduzir a ocupação das salas de aula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80801" y="11535481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</a:rPr>
              <a:t>Adotar revezamento de turmas se necessário</a:t>
            </a:r>
          </a:p>
        </p:txBody>
      </p:sp>
      <p:sp>
        <p:nvSpPr>
          <p:cNvPr id="15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53" y="2960874"/>
            <a:ext cx="857449" cy="79307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4723886" y="2766901"/>
            <a:ext cx="1226658" cy="1226658"/>
          </a:xfrm>
          <a:prstGeom prst="ellipse">
            <a:avLst/>
          </a:prstGeom>
          <a:noFill/>
          <a:ln w="76200" cap="flat">
            <a:solidFill>
              <a:srgbClr val="92D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326476" y="7134508"/>
            <a:ext cx="105773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pt-BR" sz="4400" i="1" dirty="0">
                <a:solidFill>
                  <a:schemeClr val="bg1"/>
                </a:solidFill>
              </a:rPr>
              <a:t>Ensino Médio: Técnico Concomitante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pt-BR" sz="1600" i="1" dirty="0">
              <a:solidFill>
                <a:schemeClr val="bg1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pt-BR" sz="4400" i="1" dirty="0">
                <a:solidFill>
                  <a:schemeClr val="bg1"/>
                </a:solidFill>
              </a:rPr>
              <a:t>Ensino Médio: Técnico Subsequente</a:t>
            </a:r>
          </a:p>
        </p:txBody>
      </p:sp>
    </p:spTree>
    <p:extLst>
      <p:ext uri="{BB962C8B-B14F-4D97-AF65-F5344CB8AC3E}">
        <p14:creationId xmlns:p14="http://schemas.microsoft.com/office/powerpoint/2010/main" val="328533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27"/>
          <p:cNvSpPr txBox="1"/>
          <p:nvPr/>
        </p:nvSpPr>
        <p:spPr>
          <a:xfrm>
            <a:off x="1433946" y="2203765"/>
            <a:ext cx="1190699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INFORMAÇÕES COMPLEMENTARES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5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15487" y="3802790"/>
            <a:ext cx="20502404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5400" baseline="0" dirty="0" smtClean="0">
                <a:solidFill>
                  <a:schemeClr val="bg1"/>
                </a:solidFill>
              </a:rPr>
              <a:t>Serão</a:t>
            </a:r>
            <a:r>
              <a:rPr lang="pt-BR" sz="5400" dirty="0" smtClean="0">
                <a:solidFill>
                  <a:schemeClr val="bg1"/>
                </a:solidFill>
              </a:rPr>
              <a:t> elaborados materiais com orientações para os estudantes e trabalhadores em Educação;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5400" dirty="0" smtClean="0">
                <a:solidFill>
                  <a:schemeClr val="bg1"/>
                </a:solidFill>
              </a:rPr>
              <a:t>O Comitê de Enfrentamento à Covid-19 em Pernambuco estará monitorando os indicadores em nosso Estado.</a:t>
            </a:r>
            <a:endParaRPr kumimoji="0" lang="pt-BR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1321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348" y="-177800"/>
            <a:ext cx="25247601" cy="14071600"/>
          </a:xfrm>
          <a:prstGeom prst="rect">
            <a:avLst/>
          </a:prstGeom>
          <a:solidFill>
            <a:srgbClr val="00305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829969" y="-253951"/>
            <a:ext cx="1245693" cy="41633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829969" y="3698659"/>
            <a:ext cx="1245693" cy="313848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829969" y="6304805"/>
            <a:ext cx="1245693" cy="3138489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829969" y="9302005"/>
            <a:ext cx="1245693" cy="522009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9465" y="10009551"/>
            <a:ext cx="7058166" cy="22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883400" y="5697339"/>
            <a:ext cx="2586435" cy="18772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245600" y="5697339"/>
            <a:ext cx="2586435" cy="187722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127382" y="5697339"/>
            <a:ext cx="2586436" cy="187722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3413382" y="5697339"/>
            <a:ext cx="2586436" cy="187722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5371365" y="5697339"/>
            <a:ext cx="3635575" cy="1877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705057" y="2044006"/>
            <a:ext cx="12484188" cy="352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/>
              <a:t>PLANO DE</a:t>
            </a:r>
          </a:p>
          <a:p>
            <a:pPr defTabSz="457200">
              <a:lnSpc>
                <a:spcPct val="80000"/>
              </a:lnSpc>
              <a:defRPr sz="13900" b="1" cap="all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CONVIVÊNCIA</a:t>
            </a:r>
            <a:endParaRPr dirty="0"/>
          </a:p>
        </p:txBody>
      </p:sp>
      <p:sp>
        <p:nvSpPr>
          <p:cNvPr id="141" name="Shape 141"/>
          <p:cNvSpPr txBox="1"/>
          <p:nvPr/>
        </p:nvSpPr>
        <p:spPr>
          <a:xfrm>
            <a:off x="7785047" y="7045593"/>
            <a:ext cx="10401887" cy="181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39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dirty="0" smtClean="0"/>
              <a:t>EDUCAÇÃO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313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27"/>
          <p:cNvSpPr txBox="1"/>
          <p:nvPr/>
        </p:nvSpPr>
        <p:spPr>
          <a:xfrm>
            <a:off x="1401288" y="2088936"/>
            <a:ext cx="1727463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PRINCIPAIS </a:t>
            </a:r>
            <a:r>
              <a:rPr lang="pt-BR" sz="4000" dirty="0" smtClean="0">
                <a:solidFill>
                  <a:schemeClr val="bg1"/>
                </a:solidFill>
              </a:rPr>
              <a:t>TÓPICOS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7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4838" y="2736829"/>
            <a:ext cx="22093085" cy="1075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3600" dirty="0">
                <a:solidFill>
                  <a:srgbClr val="3399FF"/>
                </a:solidFill>
              </a:rPr>
              <a:t>Susceptibilidade:</a:t>
            </a:r>
            <a:r>
              <a:rPr lang="pt-BR" sz="3600" dirty="0">
                <a:solidFill>
                  <a:schemeClr val="bg1"/>
                </a:solidFill>
              </a:rPr>
              <a:t> crianças </a:t>
            </a:r>
            <a:r>
              <a:rPr lang="pt-BR" sz="3600" dirty="0" smtClean="0">
                <a:solidFill>
                  <a:schemeClr val="bg1"/>
                </a:solidFill>
              </a:rPr>
              <a:t>e adolescentes são </a:t>
            </a:r>
            <a:r>
              <a:rPr lang="pt-BR" sz="3600" dirty="0">
                <a:solidFill>
                  <a:schemeClr val="bg1"/>
                </a:solidFill>
              </a:rPr>
              <a:t>significativamente menos suscetíveis à Covid-19, representando apenas 2% dos casos globalmente e 24% da população </a:t>
            </a:r>
            <a:r>
              <a:rPr lang="pt-BR" sz="3600" dirty="0" smtClean="0">
                <a:solidFill>
                  <a:schemeClr val="bg1"/>
                </a:solidFill>
              </a:rPr>
              <a:t>mundial;</a:t>
            </a:r>
          </a:p>
          <a:p>
            <a:pPr algn="l"/>
            <a:endParaRPr lang="pt-BR" sz="1600" dirty="0">
              <a:solidFill>
                <a:schemeClr val="bg1"/>
              </a:solidFill>
            </a:endParaRPr>
          </a:p>
          <a:p>
            <a:pPr algn="l"/>
            <a:r>
              <a:rPr lang="pt-BR" sz="3600" dirty="0">
                <a:solidFill>
                  <a:srgbClr val="3399FF"/>
                </a:solidFill>
              </a:rPr>
              <a:t>Gravidade:</a:t>
            </a:r>
            <a:r>
              <a:rPr lang="pt-BR" sz="3600" dirty="0">
                <a:solidFill>
                  <a:schemeClr val="bg1"/>
                </a:solidFill>
              </a:rPr>
              <a:t> a doença é menos agressiva do que a gripe (influenza) em </a:t>
            </a:r>
            <a:r>
              <a:rPr lang="pt-BR" sz="3600" dirty="0" smtClean="0">
                <a:solidFill>
                  <a:schemeClr val="bg1"/>
                </a:solidFill>
              </a:rPr>
              <a:t>crianças e adolescentes. </a:t>
            </a:r>
            <a:r>
              <a:rPr lang="pt-BR" sz="3600" dirty="0">
                <a:solidFill>
                  <a:schemeClr val="bg1"/>
                </a:solidFill>
              </a:rPr>
              <a:t>Até </a:t>
            </a:r>
            <a:r>
              <a:rPr lang="pt-BR" sz="3600" dirty="0" smtClean="0">
                <a:solidFill>
                  <a:schemeClr val="bg1"/>
                </a:solidFill>
              </a:rPr>
              <a:t>08/08 </a:t>
            </a:r>
            <a:r>
              <a:rPr lang="pt-BR" sz="3600" dirty="0">
                <a:solidFill>
                  <a:schemeClr val="bg1"/>
                </a:solidFill>
              </a:rPr>
              <a:t>os EUA apresentavam 2,2 vezes menos óbitos por </a:t>
            </a:r>
            <a:r>
              <a:rPr lang="pt-BR" sz="3600" dirty="0" err="1">
                <a:solidFill>
                  <a:schemeClr val="bg1"/>
                </a:solidFill>
              </a:rPr>
              <a:t>Covid</a:t>
            </a:r>
            <a:r>
              <a:rPr lang="pt-BR" sz="3600" dirty="0">
                <a:solidFill>
                  <a:schemeClr val="bg1"/>
                </a:solidFill>
              </a:rPr>
              <a:t>:  49 vs. 107 óbitos por influenza em crianças até 14 </a:t>
            </a:r>
            <a:r>
              <a:rPr lang="pt-BR" sz="3600" dirty="0" smtClean="0">
                <a:solidFill>
                  <a:schemeClr val="bg1"/>
                </a:solidFill>
              </a:rPr>
              <a:t>anos;</a:t>
            </a:r>
          </a:p>
          <a:p>
            <a:pPr algn="l"/>
            <a:endParaRPr lang="pt-BR" sz="1600" dirty="0">
              <a:solidFill>
                <a:schemeClr val="bg1"/>
              </a:solidFill>
            </a:endParaRPr>
          </a:p>
          <a:p>
            <a:pPr algn="l"/>
            <a:r>
              <a:rPr lang="pt-BR" sz="3600" dirty="0">
                <a:solidFill>
                  <a:srgbClr val="3399FF"/>
                </a:solidFill>
              </a:rPr>
              <a:t>Transmissibilidade:</a:t>
            </a:r>
            <a:r>
              <a:rPr lang="pt-BR" sz="3600" dirty="0">
                <a:solidFill>
                  <a:schemeClr val="bg1"/>
                </a:solidFill>
              </a:rPr>
              <a:t> a evidência nos locais onde houve reabertura mostra que crianças </a:t>
            </a:r>
            <a:r>
              <a:rPr lang="pt-BR" sz="3600" dirty="0" smtClean="0">
                <a:solidFill>
                  <a:schemeClr val="bg1"/>
                </a:solidFill>
              </a:rPr>
              <a:t>e adolescentes contribuem </a:t>
            </a:r>
            <a:r>
              <a:rPr lang="pt-BR" sz="3600" dirty="0">
                <a:solidFill>
                  <a:schemeClr val="bg1"/>
                </a:solidFill>
              </a:rPr>
              <a:t>pouco para a cadeia de transmissão, mas são </a:t>
            </a:r>
            <a:r>
              <a:rPr lang="pt-BR" sz="3600" dirty="0" smtClean="0">
                <a:solidFill>
                  <a:schemeClr val="bg1"/>
                </a:solidFill>
              </a:rPr>
              <a:t>necessários </a:t>
            </a:r>
            <a:r>
              <a:rPr lang="pt-BR" sz="3600" dirty="0">
                <a:solidFill>
                  <a:schemeClr val="bg1"/>
                </a:solidFill>
              </a:rPr>
              <a:t>mais dados para determinar a transmissibilidade </a:t>
            </a:r>
            <a:r>
              <a:rPr lang="pt-BR" sz="3600" dirty="0" smtClean="0">
                <a:solidFill>
                  <a:schemeClr val="bg1"/>
                </a:solidFill>
              </a:rPr>
              <a:t>definitivamente;</a:t>
            </a:r>
          </a:p>
          <a:p>
            <a:pPr algn="l"/>
            <a:endParaRPr lang="pt-BR" sz="1600" dirty="0">
              <a:solidFill>
                <a:schemeClr val="bg1"/>
              </a:solidFill>
            </a:endParaRPr>
          </a:p>
          <a:p>
            <a:pPr algn="l"/>
            <a:r>
              <a:rPr lang="pt-BR" sz="3600" dirty="0">
                <a:solidFill>
                  <a:srgbClr val="3399FF"/>
                </a:solidFill>
              </a:rPr>
              <a:t>Vulnerabilidade: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3600" dirty="0" smtClean="0">
                <a:solidFill>
                  <a:schemeClr val="bg1"/>
                </a:solidFill>
              </a:rPr>
              <a:t>o </a:t>
            </a:r>
            <a:r>
              <a:rPr lang="pt-BR" sz="3600" dirty="0">
                <a:solidFill>
                  <a:schemeClr val="bg1"/>
                </a:solidFill>
              </a:rPr>
              <a:t>fechamento das escolas oferece riscos irreversíveis à saúde das </a:t>
            </a:r>
            <a:r>
              <a:rPr lang="pt-BR" sz="3600" dirty="0" smtClean="0">
                <a:solidFill>
                  <a:schemeClr val="bg1"/>
                </a:solidFill>
              </a:rPr>
              <a:t>crianças e adolescentes, </a:t>
            </a:r>
            <a:r>
              <a:rPr lang="pt-BR" sz="3600" dirty="0">
                <a:solidFill>
                  <a:schemeClr val="bg1"/>
                </a:solidFill>
              </a:rPr>
              <a:t>agravando condições </a:t>
            </a:r>
            <a:r>
              <a:rPr lang="pt-BR" sz="3600" dirty="0" smtClean="0">
                <a:solidFill>
                  <a:schemeClr val="bg1"/>
                </a:solidFill>
              </a:rPr>
              <a:t>psiquiátricas (ansiedade, depressão e outros casos), </a:t>
            </a:r>
            <a:r>
              <a:rPr lang="pt-BR" sz="3600" dirty="0">
                <a:solidFill>
                  <a:schemeClr val="bg1"/>
                </a:solidFill>
              </a:rPr>
              <a:t>comprometendo a segurança alimentar, aumentando a taxa de gravidez infantil, o número de abusos e maus tratos, uso de drogas e </a:t>
            </a:r>
            <a:r>
              <a:rPr lang="pt-BR" sz="3600" dirty="0" smtClean="0">
                <a:solidFill>
                  <a:schemeClr val="bg1"/>
                </a:solidFill>
              </a:rPr>
              <a:t>violência;</a:t>
            </a:r>
          </a:p>
          <a:p>
            <a:pPr algn="l"/>
            <a:endParaRPr lang="pt-BR" sz="1600" dirty="0">
              <a:solidFill>
                <a:schemeClr val="bg1"/>
              </a:solidFill>
            </a:endParaRPr>
          </a:p>
          <a:p>
            <a:pPr algn="l"/>
            <a:r>
              <a:rPr lang="pt-BR" sz="3600" dirty="0">
                <a:solidFill>
                  <a:srgbClr val="3399FF"/>
                </a:solidFill>
              </a:rPr>
              <a:t>Desigualdade:</a:t>
            </a:r>
            <a:r>
              <a:rPr lang="pt-BR" sz="3600" dirty="0">
                <a:solidFill>
                  <a:schemeClr val="bg1"/>
                </a:solidFill>
              </a:rPr>
              <a:t> crianças </a:t>
            </a:r>
            <a:r>
              <a:rPr lang="pt-BR" sz="3600" dirty="0" smtClean="0">
                <a:solidFill>
                  <a:schemeClr val="bg1"/>
                </a:solidFill>
              </a:rPr>
              <a:t>e adolescentes vulneráveis </a:t>
            </a:r>
            <a:r>
              <a:rPr lang="pt-BR" sz="3600" dirty="0">
                <a:solidFill>
                  <a:schemeClr val="bg1"/>
                </a:solidFill>
              </a:rPr>
              <a:t>têm menos acesso à educação </a:t>
            </a:r>
            <a:r>
              <a:rPr lang="pt-BR" sz="3600" dirty="0" smtClean="0">
                <a:solidFill>
                  <a:schemeClr val="bg1"/>
                </a:solidFill>
              </a:rPr>
              <a:t>a </a:t>
            </a:r>
            <a:r>
              <a:rPr lang="pt-BR" sz="3600" dirty="0">
                <a:solidFill>
                  <a:schemeClr val="bg1"/>
                </a:solidFill>
              </a:rPr>
              <a:t>distância de qualidade e sofrem mais com o fechamento de escolas; mulheres tem um comprometimento significativamente maior de sua atividade profissional, acentuando as já enormes desigualdades sociais e de gênero no </a:t>
            </a:r>
            <a:r>
              <a:rPr lang="pt-BR" sz="3600" dirty="0" smtClean="0">
                <a:solidFill>
                  <a:schemeClr val="bg1"/>
                </a:solidFill>
              </a:rPr>
              <a:t>Brasil;</a:t>
            </a:r>
          </a:p>
          <a:p>
            <a:pPr algn="l"/>
            <a:endParaRPr lang="pt-BR" sz="1600" dirty="0">
              <a:solidFill>
                <a:schemeClr val="bg1"/>
              </a:solidFill>
            </a:endParaRPr>
          </a:p>
          <a:p>
            <a:pPr algn="l"/>
            <a:r>
              <a:rPr lang="pt-BR" sz="3600" dirty="0">
                <a:solidFill>
                  <a:srgbClr val="3399FF"/>
                </a:solidFill>
              </a:rPr>
              <a:t>Impacto econômico: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3600" dirty="0" smtClean="0">
                <a:solidFill>
                  <a:schemeClr val="bg1"/>
                </a:solidFill>
              </a:rPr>
              <a:t>o prolongamento do </a:t>
            </a:r>
            <a:r>
              <a:rPr lang="pt-BR" sz="3600" dirty="0">
                <a:solidFill>
                  <a:schemeClr val="bg1"/>
                </a:solidFill>
              </a:rPr>
              <a:t>fechamento das escolas pode </a:t>
            </a:r>
            <a:r>
              <a:rPr lang="pt-BR" sz="3600" dirty="0" smtClean="0">
                <a:solidFill>
                  <a:schemeClr val="bg1"/>
                </a:solidFill>
              </a:rPr>
              <a:t>causar </a:t>
            </a:r>
            <a:r>
              <a:rPr lang="pt-BR" sz="3600" dirty="0">
                <a:solidFill>
                  <a:schemeClr val="bg1"/>
                </a:solidFill>
              </a:rPr>
              <a:t>prejuízos correspondentes a até 1% do </a:t>
            </a:r>
            <a:r>
              <a:rPr lang="pt-BR" sz="3600" dirty="0" smtClean="0">
                <a:solidFill>
                  <a:schemeClr val="bg1"/>
                </a:solidFill>
              </a:rPr>
              <a:t>PIB.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33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"/>
          <p:cNvSpPr/>
          <p:nvPr/>
        </p:nvSpPr>
        <p:spPr>
          <a:xfrm>
            <a:off x="1272514" y="467494"/>
            <a:ext cx="23511882" cy="153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44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Menos de 24% dos países mantém suas escolas fechadas em todo seu </a:t>
            </a:r>
            <a:endParaRPr lang="pt-BR" sz="4400" dirty="0" smtClean="0">
              <a:solidFill>
                <a:schemeClr val="bg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  <a:p>
            <a:pPr algn="l"/>
            <a:r>
              <a:rPr lang="pt-BR" sz="4400" dirty="0" smtClean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território </a:t>
            </a:r>
            <a:r>
              <a:rPr lang="pt-BR" sz="44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nacional, e a volta às aulas já acontece em todos os continentes</a:t>
            </a:r>
            <a:endParaRPr sz="8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8" name="Google Shape;458;p5"/>
          <p:cNvSpPr txBox="1"/>
          <p:nvPr/>
        </p:nvSpPr>
        <p:spPr>
          <a:xfrm>
            <a:off x="564591" y="12426515"/>
            <a:ext cx="22091062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FONTE: UNESCO – 2 de setembro de 2020</a:t>
            </a:r>
            <a:endParaRPr sz="14400" dirty="0">
              <a:solidFill>
                <a:schemeClr val="bg1"/>
              </a:solidFill>
            </a:endParaRPr>
          </a:p>
        </p:txBody>
      </p:sp>
      <p:pic>
        <p:nvPicPr>
          <p:cNvPr id="460" name="Google Shape;460;p5"/>
          <p:cNvPicPr preferRelativeResize="0"/>
          <p:nvPr/>
        </p:nvPicPr>
        <p:blipFill rotWithShape="1">
          <a:blip r:embed="rId3">
            <a:alphaModFix/>
          </a:blip>
          <a:srcRect l="1148" t="8462" r="715" b="8137"/>
          <a:stretch/>
        </p:blipFill>
        <p:spPr>
          <a:xfrm>
            <a:off x="13009860" y="3270556"/>
            <a:ext cx="10607040" cy="528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"/>
          <p:cNvPicPr preferRelativeResize="0"/>
          <p:nvPr/>
        </p:nvPicPr>
        <p:blipFill rotWithShape="1">
          <a:blip r:embed="rId4">
            <a:alphaModFix/>
          </a:blip>
          <a:srcRect l="910" t="9657" r="776" b="6156"/>
          <a:stretch/>
        </p:blipFill>
        <p:spPr>
          <a:xfrm>
            <a:off x="767104" y="3270556"/>
            <a:ext cx="106070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"/>
          <p:cNvSpPr txBox="1"/>
          <p:nvPr/>
        </p:nvSpPr>
        <p:spPr>
          <a:xfrm>
            <a:off x="767103" y="9776992"/>
            <a:ext cx="10607038" cy="166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571500" indent="-571500" algn="l">
              <a:lnSpc>
                <a:spcPct val="120000"/>
              </a:lnSpc>
              <a:buClr>
                <a:srgbClr val="3A3838"/>
              </a:buClr>
              <a:buSzPts val="1600"/>
              <a:buFont typeface="Arial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192 países </a:t>
            </a:r>
            <a:r>
              <a:rPr lang="pt-BR" sz="4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determinaram o fechamento das escolas em todo o território </a:t>
            </a:r>
            <a:r>
              <a:rPr lang="pt-BR" sz="4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nacional</a:t>
            </a:r>
            <a:endParaRPr sz="1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3" name="Google Shape;463;p5"/>
          <p:cNvSpPr txBox="1"/>
          <p:nvPr/>
        </p:nvSpPr>
        <p:spPr>
          <a:xfrm>
            <a:off x="612865" y="2463938"/>
            <a:ext cx="6375854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Abril de 2020 – Ápice dos fechamentos</a:t>
            </a:r>
            <a:endParaRPr sz="10000" dirty="0">
              <a:solidFill>
                <a:schemeClr val="bg1"/>
              </a:solidFill>
            </a:endParaRPr>
          </a:p>
        </p:txBody>
      </p:sp>
      <p:sp>
        <p:nvSpPr>
          <p:cNvPr id="464" name="Google Shape;464;p5"/>
          <p:cNvSpPr txBox="1"/>
          <p:nvPr/>
        </p:nvSpPr>
        <p:spPr>
          <a:xfrm>
            <a:off x="12863625" y="2463939"/>
            <a:ext cx="6375854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Setembro de 2020 – Retomada hoje</a:t>
            </a:r>
            <a:endParaRPr sz="10000" dirty="0">
              <a:solidFill>
                <a:schemeClr val="bg1"/>
              </a:solidFill>
            </a:endParaRPr>
          </a:p>
        </p:txBody>
      </p:sp>
      <p:sp>
        <p:nvSpPr>
          <p:cNvPr id="465" name="Google Shape;465;p5"/>
          <p:cNvSpPr txBox="1"/>
          <p:nvPr/>
        </p:nvSpPr>
        <p:spPr>
          <a:xfrm>
            <a:off x="13105994" y="9776991"/>
            <a:ext cx="10510904" cy="166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571500" indent="-571500" algn="l">
              <a:lnSpc>
                <a:spcPct val="120000"/>
              </a:lnSpc>
              <a:buClr>
                <a:srgbClr val="3A3838"/>
              </a:buClr>
              <a:buSzPts val="1600"/>
              <a:buFont typeface="Arial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46 países </a:t>
            </a:r>
            <a:r>
              <a:rPr lang="pt-BR" sz="4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mantém as escolas fechadas em todo o </a:t>
            </a:r>
            <a:r>
              <a:rPr lang="pt-BR" sz="4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território nacional</a:t>
            </a:r>
            <a:endParaRPr sz="1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6" name="Google Shape;466;p5"/>
          <p:cNvSpPr/>
          <p:nvPr/>
        </p:nvSpPr>
        <p:spPr>
          <a:xfrm rot="5400000">
            <a:off x="9584996" y="5721148"/>
            <a:ext cx="5303520" cy="402336"/>
          </a:xfrm>
          <a:prstGeom prst="triangle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7" name="Google Shape;467;p5"/>
          <p:cNvGrpSpPr/>
          <p:nvPr/>
        </p:nvGrpSpPr>
        <p:grpSpPr>
          <a:xfrm>
            <a:off x="4996542" y="8830455"/>
            <a:ext cx="15773399" cy="1046360"/>
            <a:chOff x="3007040" y="4470706"/>
            <a:chExt cx="5993042" cy="523180"/>
          </a:xfrm>
        </p:grpSpPr>
        <p:sp>
          <p:nvSpPr>
            <p:cNvPr id="468" name="Google Shape;468;p5"/>
            <p:cNvSpPr/>
            <p:nvPr/>
          </p:nvSpPr>
          <p:spPr>
            <a:xfrm>
              <a:off x="3958905" y="4511256"/>
              <a:ext cx="149972" cy="141964"/>
            </a:xfrm>
            <a:prstGeom prst="rect">
              <a:avLst/>
            </a:prstGeom>
            <a:solidFill>
              <a:srgbClr val="E001A0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endPara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556937" y="4525276"/>
              <a:ext cx="127733" cy="151839"/>
            </a:xfrm>
            <a:prstGeom prst="rect">
              <a:avLst/>
            </a:prstGeom>
            <a:solidFill>
              <a:srgbClr val="0077D4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endPara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5"/>
            <p:cNvSpPr txBox="1"/>
            <p:nvPr/>
          </p:nvSpPr>
          <p:spPr>
            <a:xfrm>
              <a:off x="4111302" y="4470706"/>
              <a:ext cx="140089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Parcialmente abertas</a:t>
              </a:r>
              <a:endParaRPr sz="14400">
                <a:solidFill>
                  <a:schemeClr val="bg1"/>
                </a:solidFill>
              </a:endParaRPr>
            </a:p>
          </p:txBody>
        </p:sp>
        <p:sp>
          <p:nvSpPr>
            <p:cNvPr id="471" name="Google Shape;471;p5"/>
            <p:cNvSpPr txBox="1"/>
            <p:nvPr/>
          </p:nvSpPr>
          <p:spPr>
            <a:xfrm>
              <a:off x="5672247" y="4470706"/>
              <a:ext cx="1576153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Completamente abertas</a:t>
              </a:r>
              <a:endParaRPr sz="14400">
                <a:solidFill>
                  <a:schemeClr val="bg1"/>
                </a:solidFill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3007040" y="4511256"/>
              <a:ext cx="149972" cy="141964"/>
            </a:xfrm>
            <a:prstGeom prst="rect">
              <a:avLst/>
            </a:prstGeom>
            <a:solidFill>
              <a:srgbClr val="9261A0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endPara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5"/>
            <p:cNvSpPr txBox="1"/>
            <p:nvPr/>
          </p:nvSpPr>
          <p:spPr>
            <a:xfrm>
              <a:off x="3159438" y="4470706"/>
              <a:ext cx="72236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Fechadas</a:t>
              </a:r>
              <a:endParaRPr sz="14400" dirty="0">
                <a:solidFill>
                  <a:schemeClr val="bg1"/>
                </a:solidFill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7308619" y="4525276"/>
              <a:ext cx="127733" cy="151839"/>
            </a:xfrm>
            <a:prstGeom prst="rect">
              <a:avLst/>
            </a:prstGeom>
            <a:solidFill>
              <a:srgbClr val="013398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endPara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5"/>
            <p:cNvSpPr txBox="1"/>
            <p:nvPr/>
          </p:nvSpPr>
          <p:spPr>
            <a:xfrm>
              <a:off x="7423929" y="4470706"/>
              <a:ext cx="157615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Férias escolares</a:t>
              </a:r>
              <a:endParaRPr sz="14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2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"/>
          <p:cNvSpPr/>
          <p:nvPr/>
        </p:nvSpPr>
        <p:spPr>
          <a:xfrm>
            <a:off x="1361007" y="467494"/>
            <a:ext cx="20352314" cy="153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44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Casos de sucesso internacionais evidenciam </a:t>
            </a:r>
            <a:r>
              <a:rPr lang="pt-BR" sz="4400" dirty="0" smtClean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prioridade na abertura </a:t>
            </a:r>
            <a:r>
              <a:rPr lang="pt-BR" sz="44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das escolas, </a:t>
            </a:r>
            <a:r>
              <a:rPr lang="pt-BR" sz="4400" dirty="0" smtClean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adotando </a:t>
            </a:r>
            <a:r>
              <a:rPr lang="pt-BR" sz="44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medidas de controle</a:t>
            </a:r>
            <a:endParaRPr sz="8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2" name="Google Shape;482;p6"/>
          <p:cNvSpPr txBox="1"/>
          <p:nvPr/>
        </p:nvSpPr>
        <p:spPr>
          <a:xfrm>
            <a:off x="1361008" y="12785742"/>
            <a:ext cx="21986314" cy="12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German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Federal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Ministry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Research,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Brussels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Times,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Danish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Health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Authority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Valtioneuvosto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education.gouv.fr, government.nl, University of Washington,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Ministry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- New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Zealand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Direção-Geral da Educação de Portugal, gov.uk, ANEP - Protocolo General Estudiantes Covid-19, Brookings                                 	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"/>
          <p:cNvSpPr/>
          <p:nvPr/>
        </p:nvSpPr>
        <p:spPr>
          <a:xfrm>
            <a:off x="15339116" y="2185588"/>
            <a:ext cx="6304800" cy="10593272"/>
          </a:xfrm>
          <a:prstGeom prst="rect">
            <a:avLst/>
          </a:prstGeom>
          <a:noFill/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8100" dir="2700000" algn="tl" rotWithShape="0">
              <a:srgbClr val="757070">
                <a:alpha val="40000"/>
              </a:srgb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40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"/>
          <p:cNvSpPr txBox="1"/>
          <p:nvPr/>
        </p:nvSpPr>
        <p:spPr>
          <a:xfrm>
            <a:off x="15488953" y="2387754"/>
            <a:ext cx="6047386" cy="67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Principais medidas de controle</a:t>
            </a:r>
            <a:endParaRPr sz="3200" baseline="300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"/>
          <p:cNvSpPr txBox="1"/>
          <p:nvPr/>
        </p:nvSpPr>
        <p:spPr>
          <a:xfrm>
            <a:off x="15599125" y="3117339"/>
            <a:ext cx="6609918" cy="147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388620" indent="-388620" algn="l"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maior parte dos países adotou </a:t>
            </a:r>
            <a:r>
              <a:rPr lang="pt-BR" sz="2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medidas de controle não farmacológicas </a:t>
            </a: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 diferentes graus</a:t>
            </a:r>
            <a:endParaRPr sz="10000">
              <a:solidFill>
                <a:schemeClr val="bg1"/>
              </a:solidFill>
            </a:endParaRPr>
          </a:p>
        </p:txBody>
      </p:sp>
      <p:pic>
        <p:nvPicPr>
          <p:cNvPr id="523" name="Google Shape;523;p6" descr="Connec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88953" y="5053771"/>
            <a:ext cx="1221662" cy="122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6" descr="Ru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5377" y="7008563"/>
            <a:ext cx="1221662" cy="122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" descr="Show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89794" y="9005622"/>
            <a:ext cx="1221660" cy="1221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"/>
          <p:cNvSpPr txBox="1"/>
          <p:nvPr/>
        </p:nvSpPr>
        <p:spPr>
          <a:xfrm>
            <a:off x="14383827" y="6044050"/>
            <a:ext cx="3633882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3A3838"/>
              </a:buClr>
              <a:buSzPts val="1600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endParaRPr sz="2800" baseline="300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"/>
          <p:cNvSpPr txBox="1"/>
          <p:nvPr/>
        </p:nvSpPr>
        <p:spPr>
          <a:xfrm>
            <a:off x="14377171" y="8230224"/>
            <a:ext cx="3633882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3A3838"/>
              </a:buClr>
              <a:buSzPts val="1600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Distância</a:t>
            </a:r>
            <a:endParaRPr sz="2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6"/>
          <p:cNvSpPr txBox="1"/>
          <p:nvPr/>
        </p:nvSpPr>
        <p:spPr>
          <a:xfrm>
            <a:off x="14405111" y="10184352"/>
            <a:ext cx="3633882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3A3838"/>
              </a:buClr>
              <a:buSzPts val="1600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Higiene</a:t>
            </a:r>
            <a:endParaRPr sz="2800" baseline="300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"/>
          <p:cNvSpPr txBox="1"/>
          <p:nvPr/>
        </p:nvSpPr>
        <p:spPr>
          <a:xfrm>
            <a:off x="16902775" y="5008081"/>
            <a:ext cx="5190718" cy="17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388620" indent="-388620" algn="l"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Limitação de número</a:t>
            </a:r>
            <a:endParaRPr sz="10000">
              <a:solidFill>
                <a:schemeClr val="bg1"/>
              </a:solidFill>
            </a:endParaRPr>
          </a:p>
          <a:p>
            <a:pPr marL="388620" indent="-388620" algn="l">
              <a:spcBef>
                <a:spcPts val="1200"/>
              </a:spcBef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Escalonamento de horários</a:t>
            </a:r>
            <a:endParaRPr sz="10000">
              <a:solidFill>
                <a:schemeClr val="bg1"/>
              </a:solidFill>
            </a:endParaRPr>
          </a:p>
          <a:p>
            <a:pPr marL="388620" indent="-388620" algn="l">
              <a:spcBef>
                <a:spcPts val="1200"/>
              </a:spcBef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Atividades em grupos fixos</a:t>
            </a:r>
            <a:endParaRPr sz="10000">
              <a:solidFill>
                <a:schemeClr val="bg1"/>
              </a:solidFill>
            </a:endParaRPr>
          </a:p>
        </p:txBody>
      </p:sp>
      <p:sp>
        <p:nvSpPr>
          <p:cNvPr id="530" name="Google Shape;530;p6"/>
          <p:cNvSpPr txBox="1"/>
          <p:nvPr/>
        </p:nvSpPr>
        <p:spPr>
          <a:xfrm>
            <a:off x="16902775" y="7267228"/>
            <a:ext cx="5190718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388620" indent="-388620" algn="l"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1-2m de </a:t>
            </a:r>
            <a:r>
              <a:rPr lang="pt-BR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distanciamento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"/>
          <p:cNvSpPr txBox="1"/>
          <p:nvPr/>
        </p:nvSpPr>
        <p:spPr>
          <a:xfrm>
            <a:off x="16902775" y="11242167"/>
            <a:ext cx="5190718" cy="120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388620" indent="-388620" algn="l"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Triagem de sintomas</a:t>
            </a:r>
            <a:endParaRPr sz="10000">
              <a:solidFill>
                <a:schemeClr val="bg1"/>
              </a:solidFill>
            </a:endParaRPr>
          </a:p>
          <a:p>
            <a:pPr marL="388620" indent="-388620" algn="l">
              <a:spcBef>
                <a:spcPts val="1200"/>
              </a:spcBef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Isolamento de sintomáticos</a:t>
            </a:r>
            <a:endParaRPr sz="10000">
              <a:solidFill>
                <a:schemeClr val="bg1"/>
              </a:solidFill>
            </a:endParaRPr>
          </a:p>
        </p:txBody>
      </p:sp>
      <p:sp>
        <p:nvSpPr>
          <p:cNvPr id="532" name="Google Shape;532;p6"/>
          <p:cNvSpPr txBox="1"/>
          <p:nvPr/>
        </p:nvSpPr>
        <p:spPr>
          <a:xfrm>
            <a:off x="16902775" y="9257686"/>
            <a:ext cx="5190718" cy="120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388620" indent="-388620" algn="l"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Lavagem de </a:t>
            </a:r>
            <a:r>
              <a:rPr lang="pt-BR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mãos</a:t>
            </a:r>
            <a:endParaRPr sz="10000" dirty="0">
              <a:solidFill>
                <a:schemeClr val="bg1"/>
              </a:solidFill>
            </a:endParaRPr>
          </a:p>
          <a:p>
            <a:pPr marL="388620" indent="-388620" algn="l">
              <a:spcBef>
                <a:spcPts val="1200"/>
              </a:spcBef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Limpeza dos espaços 2x/dia</a:t>
            </a:r>
            <a:endParaRPr sz="10000" dirty="0">
              <a:solidFill>
                <a:schemeClr val="bg1"/>
              </a:solidFill>
            </a:endParaRPr>
          </a:p>
        </p:txBody>
      </p:sp>
      <p:sp>
        <p:nvSpPr>
          <p:cNvPr id="533" name="Google Shape;533;p6"/>
          <p:cNvSpPr txBox="1"/>
          <p:nvPr/>
        </p:nvSpPr>
        <p:spPr>
          <a:xfrm>
            <a:off x="14448591" y="12057222"/>
            <a:ext cx="3633882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3A3838"/>
              </a:buClr>
              <a:buSzPts val="1600"/>
            </a:pPr>
            <a:r>
              <a:rPr lang="pt-BR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Sintomas</a:t>
            </a:r>
            <a:endParaRPr sz="2800" baseline="300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4" name="Google Shape;534;p6" descr="Medic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50333" y="11010637"/>
            <a:ext cx="1256130" cy="125613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"/>
          <p:cNvSpPr/>
          <p:nvPr/>
        </p:nvSpPr>
        <p:spPr>
          <a:xfrm>
            <a:off x="1810481" y="2185588"/>
            <a:ext cx="4896000" cy="10593272"/>
          </a:xfrm>
          <a:prstGeom prst="rect">
            <a:avLst/>
          </a:prstGeom>
          <a:noFill/>
          <a:ln w="12700" cap="flat" cmpd="sng">
            <a:solidFill>
              <a:srgbClr val="51A8F9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8100" dir="2700000" algn="tl" rotWithShape="0">
              <a:srgbClr val="757070">
                <a:alpha val="40000"/>
              </a:srgb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4000">
              <a:solidFill>
                <a:schemeClr val="bg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2052776" y="2919541"/>
            <a:ext cx="4249225" cy="1046360"/>
            <a:chOff x="1728309" y="2919541"/>
            <a:chExt cx="4249225" cy="1046360"/>
          </a:xfrm>
        </p:grpSpPr>
        <p:pic>
          <p:nvPicPr>
            <p:cNvPr id="544" name="Google Shape;544;p6" descr="A picture containing food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28309" y="3076961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48" name="Google Shape;548;p6"/>
            <p:cNvSpPr txBox="1"/>
            <p:nvPr/>
          </p:nvSpPr>
          <p:spPr>
            <a:xfrm>
              <a:off x="2485251" y="3134985"/>
              <a:ext cx="216175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Alemanha</a:t>
              </a:r>
              <a:endParaRPr sz="10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0" name="Google Shape;560;p6"/>
            <p:cNvSpPr txBox="1"/>
            <p:nvPr/>
          </p:nvSpPr>
          <p:spPr>
            <a:xfrm>
              <a:off x="4567012" y="2919541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68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2052776" y="3870186"/>
            <a:ext cx="4249225" cy="1046360"/>
            <a:chOff x="1728309" y="3992387"/>
            <a:chExt cx="4249225" cy="1046360"/>
          </a:xfrm>
        </p:grpSpPr>
        <p:pic>
          <p:nvPicPr>
            <p:cNvPr id="546" name="Google Shape;546;p6" descr="A picture containing drawing, food, tabl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28309" y="4149807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49" name="Google Shape;549;p6"/>
            <p:cNvSpPr txBox="1"/>
            <p:nvPr/>
          </p:nvSpPr>
          <p:spPr>
            <a:xfrm>
              <a:off x="2485251" y="4207831"/>
              <a:ext cx="216175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 dirty="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Bélgica</a:t>
              </a:r>
              <a:endParaRPr sz="1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3" name="Google Shape;563;p6"/>
            <p:cNvSpPr txBox="1"/>
            <p:nvPr/>
          </p:nvSpPr>
          <p:spPr>
            <a:xfrm>
              <a:off x="4567012" y="3992387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67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052776" y="4820831"/>
            <a:ext cx="4249225" cy="1046360"/>
            <a:chOff x="1728309" y="4874844"/>
            <a:chExt cx="4249225" cy="1046360"/>
          </a:xfrm>
        </p:grpSpPr>
        <p:pic>
          <p:nvPicPr>
            <p:cNvPr id="540" name="Google Shape;540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28309" y="5032264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50" name="Google Shape;550;p6"/>
            <p:cNvSpPr txBox="1"/>
            <p:nvPr/>
          </p:nvSpPr>
          <p:spPr>
            <a:xfrm>
              <a:off x="2485251" y="5090288"/>
              <a:ext cx="216175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Dinamarca</a:t>
              </a:r>
              <a:endParaRPr sz="10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4" name="Google Shape;564;p6"/>
            <p:cNvSpPr txBox="1"/>
            <p:nvPr/>
          </p:nvSpPr>
          <p:spPr>
            <a:xfrm>
              <a:off x="4567012" y="4874844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30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2052776" y="5771476"/>
            <a:ext cx="4249225" cy="1046360"/>
            <a:chOff x="1728309" y="5729164"/>
            <a:chExt cx="4249225" cy="1046360"/>
          </a:xfrm>
        </p:grpSpPr>
        <p:pic>
          <p:nvPicPr>
            <p:cNvPr id="542" name="Google Shape;542;p6" descr="A close up of a logo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28309" y="5886584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51" name="Google Shape;551;p6"/>
            <p:cNvSpPr txBox="1"/>
            <p:nvPr/>
          </p:nvSpPr>
          <p:spPr>
            <a:xfrm>
              <a:off x="2485251" y="5944608"/>
              <a:ext cx="216175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França</a:t>
              </a:r>
              <a:endParaRPr sz="10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5" name="Google Shape;565;p6"/>
            <p:cNvSpPr txBox="1"/>
            <p:nvPr/>
          </p:nvSpPr>
          <p:spPr>
            <a:xfrm>
              <a:off x="4567012" y="5729164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56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2052776" y="6722121"/>
            <a:ext cx="4249225" cy="1046360"/>
            <a:chOff x="1728309" y="6597552"/>
            <a:chExt cx="4249225" cy="1046360"/>
          </a:xfrm>
        </p:grpSpPr>
        <p:pic>
          <p:nvPicPr>
            <p:cNvPr id="545" name="Google Shape;545;p6" descr="A picture containing bird, flowe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28309" y="6754972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52" name="Google Shape;552;p6"/>
            <p:cNvSpPr txBox="1"/>
            <p:nvPr/>
          </p:nvSpPr>
          <p:spPr>
            <a:xfrm>
              <a:off x="2485251" y="6812996"/>
              <a:ext cx="216175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Holanda</a:t>
              </a:r>
              <a:endParaRPr sz="10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6" name="Google Shape;566;p6"/>
            <p:cNvSpPr txBox="1"/>
            <p:nvPr/>
          </p:nvSpPr>
          <p:spPr>
            <a:xfrm>
              <a:off x="4567012" y="6597552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57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2052776" y="7672766"/>
            <a:ext cx="4279481" cy="1046360"/>
            <a:chOff x="1728309" y="7501121"/>
            <a:chExt cx="4279481" cy="1046360"/>
          </a:xfrm>
        </p:grpSpPr>
        <p:pic>
          <p:nvPicPr>
            <p:cNvPr id="547" name="Google Shape;547;p6" descr="A picture containing drawing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728309" y="7658541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56" name="Google Shape;556;p6"/>
            <p:cNvSpPr txBox="1"/>
            <p:nvPr/>
          </p:nvSpPr>
          <p:spPr>
            <a:xfrm>
              <a:off x="2485251" y="7501121"/>
              <a:ext cx="2447038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 dirty="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Nova Zelândia</a:t>
              </a:r>
              <a:endParaRPr sz="1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8" name="Google Shape;568;p6"/>
            <p:cNvSpPr txBox="1"/>
            <p:nvPr/>
          </p:nvSpPr>
          <p:spPr>
            <a:xfrm>
              <a:off x="4597268" y="7501121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56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2052776" y="8623411"/>
            <a:ext cx="4279481" cy="1046360"/>
            <a:chOff x="1728309" y="8352880"/>
            <a:chExt cx="4279481" cy="1046360"/>
          </a:xfrm>
        </p:grpSpPr>
        <p:pic>
          <p:nvPicPr>
            <p:cNvPr id="553" name="Google Shape;553;p6" descr="A picture containing drawing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728309" y="8510300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57" name="Google Shape;557;p6"/>
            <p:cNvSpPr txBox="1"/>
            <p:nvPr/>
          </p:nvSpPr>
          <p:spPr>
            <a:xfrm>
              <a:off x="2485251" y="8568324"/>
              <a:ext cx="244703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 dirty="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Portugal</a:t>
              </a:r>
              <a:endParaRPr sz="1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9" name="Google Shape;569;p6"/>
            <p:cNvSpPr txBox="1"/>
            <p:nvPr/>
          </p:nvSpPr>
          <p:spPr>
            <a:xfrm>
              <a:off x="4597268" y="8352880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67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2052776" y="9574056"/>
            <a:ext cx="4279481" cy="1046360"/>
            <a:chOff x="1728309" y="9235336"/>
            <a:chExt cx="4279481" cy="1046360"/>
          </a:xfrm>
        </p:grpSpPr>
        <p:pic>
          <p:nvPicPr>
            <p:cNvPr id="543" name="Google Shape;543;p6" descr="A close up of a flag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28309" y="9392756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58" name="Google Shape;558;p6"/>
            <p:cNvSpPr txBox="1"/>
            <p:nvPr/>
          </p:nvSpPr>
          <p:spPr>
            <a:xfrm>
              <a:off x="2485251" y="9450780"/>
              <a:ext cx="244703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Reino Unido</a:t>
              </a:r>
              <a:endParaRPr sz="10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0" name="Google Shape;570;p6"/>
            <p:cNvSpPr txBox="1"/>
            <p:nvPr/>
          </p:nvSpPr>
          <p:spPr>
            <a:xfrm>
              <a:off x="4597268" y="9235336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70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2052776" y="10524701"/>
            <a:ext cx="4279481" cy="1046360"/>
            <a:chOff x="1728309" y="10075589"/>
            <a:chExt cx="4279481" cy="1046360"/>
          </a:xfrm>
        </p:grpSpPr>
        <p:pic>
          <p:nvPicPr>
            <p:cNvPr id="554" name="Google Shape;554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728309" y="10233009"/>
              <a:ext cx="731520" cy="73152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59" name="Google Shape;559;p6"/>
            <p:cNvSpPr txBox="1"/>
            <p:nvPr/>
          </p:nvSpPr>
          <p:spPr>
            <a:xfrm>
              <a:off x="2485251" y="10291033"/>
              <a:ext cx="244703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280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Uruguai</a:t>
              </a:r>
              <a:endParaRPr sz="10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1" name="Google Shape;571;p6"/>
            <p:cNvSpPr txBox="1"/>
            <p:nvPr/>
          </p:nvSpPr>
          <p:spPr>
            <a:xfrm>
              <a:off x="4597268" y="10075589"/>
              <a:ext cx="1410522" cy="104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93 dias</a:t>
              </a:r>
              <a:endParaRPr sz="280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sp>
        <p:nvSpPr>
          <p:cNvPr id="573" name="Google Shape;573;p6"/>
          <p:cNvSpPr txBox="1"/>
          <p:nvPr/>
        </p:nvSpPr>
        <p:spPr>
          <a:xfrm>
            <a:off x="1613085" y="2387754"/>
            <a:ext cx="5069094" cy="6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Período de fechamento</a:t>
            </a:r>
            <a:endParaRPr sz="3000" baseline="30000" dirty="0">
              <a:solidFill>
                <a:schemeClr val="bg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1938330" y="11475347"/>
            <a:ext cx="4499189" cy="1169470"/>
            <a:chOff x="1613863" y="10914909"/>
            <a:chExt cx="4499189" cy="1169470"/>
          </a:xfrm>
        </p:grpSpPr>
        <p:sp>
          <p:nvSpPr>
            <p:cNvPr id="561" name="Google Shape;561;p6"/>
            <p:cNvSpPr txBox="1"/>
            <p:nvPr/>
          </p:nvSpPr>
          <p:spPr>
            <a:xfrm>
              <a:off x="2517908" y="11130353"/>
              <a:ext cx="2447038" cy="61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91400" rIns="72000" bIns="91400" anchor="t" anchorCtr="0">
              <a:spAutoFit/>
            </a:bodyPr>
            <a:lstStyle/>
            <a:p>
              <a:pPr algn="l"/>
              <a:r>
                <a:rPr lang="pt-BR" sz="2800" b="1" dirty="0" smtClean="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Pernambuco</a:t>
              </a:r>
              <a:endParaRPr sz="10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" name="Picture 2" descr="Leite/PE – Sindilat">
              <a:extLst>
                <a:ext uri="{FF2B5EF4-FFF2-40B4-BE49-F238E27FC236}">
                  <a16:creationId xmlns:a16="http://schemas.microsoft.com/office/drawing/2014/main" id="{5C43C2E6-FE5A-421F-9848-4F68B8540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25977" y1="65625" x2="32031" y2="74609"/>
                          <a14:foregroundMark x1="32031" y1="74609" x2="36914" y2="77344"/>
                          <a14:foregroundMark x1="52734" y1="79492" x2="64063" y2="77930"/>
                          <a14:foregroundMark x1="64063" y1="77930" x2="71680" y2="70508"/>
                          <a14:foregroundMark x1="71680" y1="70508" x2="61523" y2="65820"/>
                          <a14:foregroundMark x1="61523" y1="65820" x2="42383" y2="77344"/>
                          <a14:foregroundMark x1="42383" y1="77344" x2="32617" y2="75977"/>
                          <a14:foregroundMark x1="32617" y1="75977" x2="40039" y2="69141"/>
                          <a14:foregroundMark x1="40039" y1="69141" x2="54688" y2="70703"/>
                          <a14:foregroundMark x1="54688" y1="70703" x2="65039" y2="69141"/>
                          <a14:foregroundMark x1="65039" y1="69141" x2="35938" y2="64063"/>
                          <a14:foregroundMark x1="35938" y1="64063" x2="25586" y2="65039"/>
                          <a14:foregroundMark x1="25586" y1="65039" x2="30273" y2="75000"/>
                          <a14:foregroundMark x1="30273" y1="75000" x2="39258" y2="79688"/>
                          <a14:foregroundMark x1="39258" y1="79688" x2="49609" y2="81836"/>
                          <a14:foregroundMark x1="49609" y1="81836" x2="79102" y2="68164"/>
                          <a14:foregroundMark x1="79102" y1="68164" x2="71484" y2="61719"/>
                          <a14:foregroundMark x1="71484" y1="61719" x2="28125" y2="60547"/>
                          <a14:foregroundMark x1="28125" y1="60547" x2="19336" y2="626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863" y="10957883"/>
              <a:ext cx="960412" cy="96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Google Shape;572;p6">
              <a:extLst>
                <a:ext uri="{FF2B5EF4-FFF2-40B4-BE49-F238E27FC236}">
                  <a16:creationId xmlns:a16="http://schemas.microsoft.com/office/drawing/2014/main" id="{3DE9CAA7-C504-43E1-AD49-52C006C490E3}"/>
                </a:ext>
              </a:extLst>
            </p:cNvPr>
            <p:cNvSpPr txBox="1"/>
            <p:nvPr/>
          </p:nvSpPr>
          <p:spPr>
            <a:xfrm>
              <a:off x="4308686" y="10914909"/>
              <a:ext cx="1804366" cy="116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r>
                <a:rPr lang="pt-BR" sz="3200" b="1" dirty="0" smtClean="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188 </a:t>
              </a:r>
              <a:endParaRPr lang="pt-BR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  <a:p>
              <a:r>
                <a:rPr lang="pt-BR" sz="3200" b="1" dirty="0" smtClean="0">
                  <a:solidFill>
                    <a:schemeClr val="bg1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  <a:sym typeface="Calibri"/>
                </a:rPr>
                <a:t>dias</a:t>
              </a:r>
              <a:endParaRPr sz="3200" b="1" baseline="300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endParaRPr>
            </a:p>
          </p:txBody>
        </p:sp>
      </p:grpSp>
      <p:sp>
        <p:nvSpPr>
          <p:cNvPr id="483" name="Google Shape;483;p6"/>
          <p:cNvSpPr/>
          <p:nvPr/>
        </p:nvSpPr>
        <p:spPr>
          <a:xfrm>
            <a:off x="7831881" y="2185588"/>
            <a:ext cx="6304800" cy="10593272"/>
          </a:xfrm>
          <a:prstGeom prst="rect">
            <a:avLst/>
          </a:prstGeom>
          <a:noFill/>
          <a:ln w="12700" cap="flat" cmpd="sng">
            <a:solidFill>
              <a:srgbClr val="70BF4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8100" dir="2700000" algn="tl" rotWithShape="0">
              <a:srgbClr val="757070">
                <a:alpha val="40000"/>
              </a:srgb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40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"/>
          <p:cNvSpPr txBox="1"/>
          <p:nvPr/>
        </p:nvSpPr>
        <p:spPr>
          <a:xfrm>
            <a:off x="8449734" y="2387754"/>
            <a:ext cx="5069094" cy="67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Momento de reabertura</a:t>
            </a:r>
            <a:endParaRPr sz="3200" baseline="30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"/>
          <p:cNvSpPr txBox="1"/>
          <p:nvPr/>
        </p:nvSpPr>
        <p:spPr>
          <a:xfrm>
            <a:off x="7961716" y="3117339"/>
            <a:ext cx="6136038" cy="147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388620" indent="-388620" algn="l">
              <a:buClr>
                <a:srgbClr val="3A3838"/>
              </a:buClr>
              <a:buSzPts val="1400"/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As escolas frequentemente fizeram parte das </a:t>
            </a:r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primeiras ondas de reabertura </a:t>
            </a:r>
            <a:r>
              <a:rPr lang="pt-B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dos países</a:t>
            </a:r>
            <a:endParaRPr sz="10000" dirty="0">
              <a:solidFill>
                <a:schemeClr val="bg1"/>
              </a:solidFill>
            </a:endParaRPr>
          </a:p>
        </p:txBody>
      </p:sp>
      <p:sp>
        <p:nvSpPr>
          <p:cNvPr id="489" name="Google Shape;489;p6"/>
          <p:cNvSpPr txBox="1"/>
          <p:nvPr/>
        </p:nvSpPr>
        <p:spPr>
          <a:xfrm>
            <a:off x="8232907" y="7199874"/>
            <a:ext cx="4878536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2ª Etapa</a:t>
            </a:r>
            <a:endParaRPr sz="2800" baseline="30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"/>
          <p:cNvSpPr txBox="1"/>
          <p:nvPr/>
        </p:nvSpPr>
        <p:spPr>
          <a:xfrm>
            <a:off x="8295253" y="9740641"/>
            <a:ext cx="4878536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3ª Etapa</a:t>
            </a:r>
            <a:endParaRPr sz="2800" baseline="30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2E18441-F0EF-4939-B362-BD6E99765B52}"/>
              </a:ext>
            </a:extLst>
          </p:cNvPr>
          <p:cNvGrpSpPr/>
          <p:nvPr/>
        </p:nvGrpSpPr>
        <p:grpSpPr>
          <a:xfrm>
            <a:off x="8622040" y="10339497"/>
            <a:ext cx="2785458" cy="845256"/>
            <a:chOff x="2857642" y="5562046"/>
            <a:chExt cx="1392729" cy="422628"/>
          </a:xfrm>
        </p:grpSpPr>
        <p:pic>
          <p:nvPicPr>
            <p:cNvPr id="495" name="Google Shape;495;p6" descr="A screenshot of a cell phone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357668" y="5565923"/>
              <a:ext cx="411480" cy="41148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96" name="Google Shape;496;p6" descr="A picture containing food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57642" y="5562046"/>
              <a:ext cx="411480" cy="41148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14" name="Google Shape;514;p6" descr="A picture containing food, drawing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838891" y="5573194"/>
              <a:ext cx="411480" cy="41148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488" name="Google Shape;488;p6"/>
          <p:cNvSpPr txBox="1"/>
          <p:nvPr/>
        </p:nvSpPr>
        <p:spPr>
          <a:xfrm>
            <a:off x="8232907" y="4553588"/>
            <a:ext cx="4878536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1ª Etapa</a:t>
            </a:r>
            <a:endParaRPr sz="2800" baseline="30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45808" y="5216628"/>
            <a:ext cx="822960" cy="82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1" name="Google Shape;491;p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538410" y="5193478"/>
            <a:ext cx="822960" cy="82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2" name="Google Shape;492;p6" descr="A close up of a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31012" y="5205518"/>
            <a:ext cx="822960" cy="82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3" name="Google Shape;513;p6" descr="A picture containing drawing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38358" y="6191946"/>
            <a:ext cx="822960" cy="82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6" name="Google Shape;516;p6" descr="A picture containing bird, flower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30120" y="6182012"/>
            <a:ext cx="822960" cy="82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1" name="Google Shape;521;p6" descr="A picture containing drawing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531012" y="6191898"/>
            <a:ext cx="822960" cy="82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37" name="Google Shape;537;p6" descr="A close up of a logo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523614" y="5205518"/>
            <a:ext cx="822960" cy="82296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F97AE570-4D8D-453F-B3DD-484D0CDD08BC}"/>
              </a:ext>
            </a:extLst>
          </p:cNvPr>
          <p:cNvGrpSpPr/>
          <p:nvPr/>
        </p:nvGrpSpPr>
        <p:grpSpPr>
          <a:xfrm>
            <a:off x="8633667" y="7808805"/>
            <a:ext cx="2812892" cy="1806742"/>
            <a:chOff x="2856583" y="4010818"/>
            <a:chExt cx="1406446" cy="903371"/>
          </a:xfrm>
        </p:grpSpPr>
        <p:pic>
          <p:nvPicPr>
            <p:cNvPr id="494" name="Google Shape;494;p6" descr="A close up of a flag&#10;&#10;Description automatically generated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2874025" y="4010818"/>
              <a:ext cx="411480" cy="41148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18" name="Google Shape;518;p6" descr="A close up of a sign&#10;&#10;Description automatically generated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352809" y="4010818"/>
              <a:ext cx="411480" cy="41148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20" name="Google Shape;520;p6" descr="A picture containing drawing&#10;&#10;Description automatically generated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851549" y="4013858"/>
              <a:ext cx="411480" cy="41148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38" name="Google Shape;538;p6" descr="A picture containing drawing, food, table&#10;&#10;Description automatically generated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3366181" y="4502709"/>
              <a:ext cx="411480" cy="41148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39" name="Google Shape;539;p6" descr="A picture containing drawing&#10;&#10;Description automatically generated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2856583" y="4502708"/>
              <a:ext cx="438913" cy="41148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8" name="Google Shape;493;p6">
            <a:extLst>
              <a:ext uri="{FF2B5EF4-FFF2-40B4-BE49-F238E27FC236}">
                <a16:creationId xmlns:a16="http://schemas.microsoft.com/office/drawing/2014/main" id="{F0823F17-BD40-457C-8060-98E633CD0DD3}"/>
              </a:ext>
            </a:extLst>
          </p:cNvPr>
          <p:cNvSpPr txBox="1"/>
          <p:nvPr/>
        </p:nvSpPr>
        <p:spPr>
          <a:xfrm>
            <a:off x="8322313" y="11386293"/>
            <a:ext cx="4878536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r>
              <a:rPr lang="pt-BR" sz="2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7ª/8ª </a:t>
            </a:r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endParaRPr sz="2800" baseline="30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Leite/PE – Sindilat">
            <a:extLst>
              <a:ext uri="{FF2B5EF4-FFF2-40B4-BE49-F238E27FC236}">
                <a16:creationId xmlns:a16="http://schemas.microsoft.com/office/drawing/2014/main" id="{D6E76854-F0E4-495D-926E-120C08BD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5977" y1="65625" x2="32031" y2="74609"/>
                        <a14:foregroundMark x1="32031" y1="74609" x2="36914" y2="77344"/>
                        <a14:foregroundMark x1="52734" y1="79492" x2="64063" y2="77930"/>
                        <a14:foregroundMark x1="64063" y1="77930" x2="71680" y2="70508"/>
                        <a14:foregroundMark x1="71680" y1="70508" x2="61523" y2="65820"/>
                        <a14:foregroundMark x1="61523" y1="65820" x2="42383" y2="77344"/>
                        <a14:foregroundMark x1="42383" y1="77344" x2="32617" y2="75977"/>
                        <a14:foregroundMark x1="32617" y1="75977" x2="40039" y2="69141"/>
                        <a14:foregroundMark x1="40039" y1="69141" x2="54688" y2="70703"/>
                        <a14:foregroundMark x1="54688" y1="70703" x2="65039" y2="69141"/>
                        <a14:foregroundMark x1="65039" y1="69141" x2="35938" y2="64063"/>
                        <a14:foregroundMark x1="35938" y1="64063" x2="25586" y2="65039"/>
                        <a14:foregroundMark x1="25586" y1="65039" x2="30273" y2="75000"/>
                        <a14:foregroundMark x1="30273" y1="75000" x2="39258" y2="79688"/>
                        <a14:foregroundMark x1="39258" y1="79688" x2="49609" y2="81836"/>
                        <a14:foregroundMark x1="49609" y1="81836" x2="79102" y2="68164"/>
                        <a14:foregroundMark x1="79102" y1="68164" x2="71484" y2="61719"/>
                        <a14:foregroundMark x1="71484" y1="61719" x2="28125" y2="60547"/>
                        <a14:foregroundMark x1="28125" y1="60547" x2="19336" y2="62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74" y="11761786"/>
            <a:ext cx="960412" cy="9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04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EFE2DE81-3BFC-449D-BAE8-FEE974300D99}"/>
              </a:ext>
            </a:extLst>
          </p:cNvPr>
          <p:cNvSpPr/>
          <p:nvPr/>
        </p:nvSpPr>
        <p:spPr>
          <a:xfrm>
            <a:off x="2400360" y="3743606"/>
            <a:ext cx="20079788" cy="936407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0">
              <a:latin typeface="+mj-lt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6F43773-FFBD-497B-B3CC-0B8A4EC64A8F}"/>
              </a:ext>
            </a:extLst>
          </p:cNvPr>
          <p:cNvSpPr/>
          <p:nvPr/>
        </p:nvSpPr>
        <p:spPr>
          <a:xfrm>
            <a:off x="2670456" y="4070373"/>
            <a:ext cx="5347152" cy="767896"/>
          </a:xfrm>
          <a:prstGeom prst="rect">
            <a:avLst/>
          </a:prstGeom>
          <a:solidFill>
            <a:srgbClr val="799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j-lt"/>
              </a:rPr>
              <a:t>CASOS SRAG X COVID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1E896ED-6260-4DAF-A214-FDCF9DE2D79A}"/>
              </a:ext>
            </a:extLst>
          </p:cNvPr>
          <p:cNvSpPr/>
          <p:nvPr/>
        </p:nvSpPr>
        <p:spPr>
          <a:xfrm>
            <a:off x="2670456" y="5018815"/>
            <a:ext cx="5319856" cy="7480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+mj-lt"/>
              </a:rPr>
              <a:t>DATA DA NOTIFICAÇÃO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DBCCCCA-DCA9-4222-B806-10A79B824663}"/>
              </a:ext>
            </a:extLst>
          </p:cNvPr>
          <p:cNvSpPr/>
          <p:nvPr/>
        </p:nvSpPr>
        <p:spPr>
          <a:xfrm>
            <a:off x="16479221" y="2423467"/>
            <a:ext cx="5989262" cy="965980"/>
          </a:xfrm>
          <a:prstGeom prst="rect">
            <a:avLst/>
          </a:prstGeom>
          <a:solidFill>
            <a:srgbClr val="CA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2060"/>
                </a:solidFill>
                <a:latin typeface="+mj-lt"/>
              </a:rPr>
              <a:t>POPULAÇÃO: 9.557.048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95074BA-F09E-44B7-8E7B-3EE9B8CB7BE7}"/>
              </a:ext>
            </a:extLst>
          </p:cNvPr>
          <p:cNvSpPr/>
          <p:nvPr/>
        </p:nvSpPr>
        <p:spPr>
          <a:xfrm>
            <a:off x="8890693" y="5708874"/>
            <a:ext cx="5989262" cy="965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bg1"/>
                </a:solidFill>
                <a:latin typeface="+mj-lt"/>
              </a:rPr>
              <a:t>MÉDIA MÓVEL 7 DIAS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337EAD8-08BB-4F4B-A2B5-1572FA881999}"/>
              </a:ext>
            </a:extLst>
          </p:cNvPr>
          <p:cNvSpPr/>
          <p:nvPr/>
        </p:nvSpPr>
        <p:spPr>
          <a:xfrm>
            <a:off x="2400361" y="2423467"/>
            <a:ext cx="13968394" cy="965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27348B"/>
                </a:solidFill>
                <a:latin typeface="+mj-lt"/>
              </a:rPr>
              <a:t>Fonte: CIEVS/NUVRESP/SEVS/SES</a:t>
            </a:r>
          </a:p>
          <a:p>
            <a:pPr algn="ctr"/>
            <a:r>
              <a:rPr lang="pt-BR" sz="2800" dirty="0">
                <a:solidFill>
                  <a:srgbClr val="27348B"/>
                </a:solidFill>
                <a:latin typeface="+mj-lt"/>
              </a:rPr>
              <a:t>Última atualização: 19/09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AA303C1C-7673-41C5-B014-2F23D29ED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765296"/>
              </p:ext>
            </p:extLst>
          </p:nvPr>
        </p:nvGraphicFramePr>
        <p:xfrm>
          <a:off x="2670456" y="3651689"/>
          <a:ext cx="19766144" cy="934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84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EFE2DE81-3BFC-449D-BAE8-FEE974300D99}"/>
              </a:ext>
            </a:extLst>
          </p:cNvPr>
          <p:cNvSpPr/>
          <p:nvPr/>
        </p:nvSpPr>
        <p:spPr>
          <a:xfrm>
            <a:off x="2315026" y="3544504"/>
            <a:ext cx="20079788" cy="936407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0">
              <a:latin typeface="+mj-lt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6F43773-FFBD-497B-B3CC-0B8A4EC64A8F}"/>
              </a:ext>
            </a:extLst>
          </p:cNvPr>
          <p:cNvSpPr/>
          <p:nvPr/>
        </p:nvSpPr>
        <p:spPr>
          <a:xfrm>
            <a:off x="2585120" y="3871271"/>
            <a:ext cx="4751852" cy="7678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ÓBITOSMM7</a:t>
            </a:r>
            <a:endParaRPr lang="pt-B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1E896ED-6260-4DAF-A214-FDCF9DE2D79A}"/>
              </a:ext>
            </a:extLst>
          </p:cNvPr>
          <p:cNvSpPr/>
          <p:nvPr/>
        </p:nvSpPr>
        <p:spPr>
          <a:xfrm>
            <a:off x="2585120" y="4819713"/>
            <a:ext cx="4751852" cy="7480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+mj-lt"/>
              </a:rPr>
              <a:t>DATA  DO ÓBITO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338B8EF-299F-4811-BB07-ED9ECEA2D06F}"/>
              </a:ext>
            </a:extLst>
          </p:cNvPr>
          <p:cNvSpPr/>
          <p:nvPr/>
        </p:nvSpPr>
        <p:spPr>
          <a:xfrm>
            <a:off x="16393887" y="2338665"/>
            <a:ext cx="5989262" cy="965980"/>
          </a:xfrm>
          <a:prstGeom prst="rect">
            <a:avLst/>
          </a:prstGeom>
          <a:solidFill>
            <a:srgbClr val="CA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+mj-lt"/>
              </a:rPr>
              <a:t>POPULAÇÃO: 9.557.048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939CC26-1289-4AA2-B94E-D862A5E989FA}"/>
              </a:ext>
            </a:extLst>
          </p:cNvPr>
          <p:cNvSpPr/>
          <p:nvPr/>
        </p:nvSpPr>
        <p:spPr>
          <a:xfrm>
            <a:off x="7309637" y="5871598"/>
            <a:ext cx="5989262" cy="965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bg1"/>
                </a:solidFill>
                <a:latin typeface="+mj-lt"/>
              </a:rPr>
              <a:t>MÉDIA MÓVEL 7 DIAS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337EAD8-08BB-4F4B-A2B5-1572FA881999}"/>
              </a:ext>
            </a:extLst>
          </p:cNvPr>
          <p:cNvSpPr/>
          <p:nvPr/>
        </p:nvSpPr>
        <p:spPr>
          <a:xfrm>
            <a:off x="2315025" y="2338665"/>
            <a:ext cx="13968394" cy="965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+mj-lt"/>
              </a:rPr>
              <a:t>Fonte: CIEVS/NUVRESP/SEVS/SES</a:t>
            </a:r>
          </a:p>
          <a:p>
            <a:pPr algn="ctr"/>
            <a:r>
              <a:rPr lang="pt-BR" sz="2800" dirty="0">
                <a:solidFill>
                  <a:srgbClr val="002060"/>
                </a:solidFill>
                <a:latin typeface="+mj-lt"/>
              </a:rPr>
              <a:t>Última atualização: 19/09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5EADE0BD-77DA-46FE-80D2-A11BD46AD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323183"/>
              </p:ext>
            </p:extLst>
          </p:nvPr>
        </p:nvGraphicFramePr>
        <p:xfrm>
          <a:off x="2460173" y="3712030"/>
          <a:ext cx="19891090" cy="919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310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27"/>
          <p:cNvSpPr txBox="1"/>
          <p:nvPr/>
        </p:nvSpPr>
        <p:spPr>
          <a:xfrm>
            <a:off x="1401288" y="2236421"/>
            <a:ext cx="1727463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ESTRUTURA DO PLANO DE RETOMADA DAS AULAS PRESENCIAIS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4560535" y="4681795"/>
            <a:ext cx="4619172" cy="6204220"/>
          </a:xfrm>
          <a:prstGeom prst="foldedCorner">
            <a:avLst/>
          </a:prstGeom>
          <a:solidFill>
            <a:srgbClr val="70B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endParaRPr lang="pt-BR" sz="4400" dirty="0" smtClean="0">
              <a:solidFill>
                <a:srgbClr val="002060"/>
              </a:solidFill>
            </a:endParaRPr>
          </a:p>
          <a:p>
            <a:endParaRPr lang="pt-BR" sz="4400" dirty="0">
              <a:solidFill>
                <a:srgbClr val="002060"/>
              </a:solidFill>
            </a:endParaRPr>
          </a:p>
          <a:p>
            <a:endParaRPr lang="pt-BR" sz="4400" dirty="0" smtClean="0">
              <a:solidFill>
                <a:srgbClr val="002060"/>
              </a:solidFill>
            </a:endParaRPr>
          </a:p>
          <a:p>
            <a:endParaRPr lang="pt-BR" sz="4400" dirty="0" smtClean="0">
              <a:solidFill>
                <a:srgbClr val="002060"/>
              </a:solidFill>
            </a:endParaRPr>
          </a:p>
          <a:p>
            <a:endParaRPr lang="pt-BR" sz="4400" dirty="0">
              <a:solidFill>
                <a:srgbClr val="002060"/>
              </a:solidFill>
            </a:endParaRPr>
          </a:p>
          <a:p>
            <a:r>
              <a:rPr lang="pt-BR" sz="4400" dirty="0" smtClean="0">
                <a:solidFill>
                  <a:srgbClr val="002060"/>
                </a:solidFill>
              </a:rPr>
              <a:t>Protocolo </a:t>
            </a:r>
          </a:p>
          <a:p>
            <a:r>
              <a:rPr lang="pt-BR" sz="4400" dirty="0" smtClean="0">
                <a:solidFill>
                  <a:srgbClr val="002060"/>
                </a:solidFill>
              </a:rPr>
              <a:t>Setorial  </a:t>
            </a:r>
            <a:r>
              <a:rPr lang="pt-BR" sz="4400" dirty="0">
                <a:solidFill>
                  <a:srgbClr val="002060"/>
                </a:solidFill>
              </a:rPr>
              <a:t>Educação</a:t>
            </a:r>
          </a:p>
        </p:txBody>
      </p:sp>
      <p:sp>
        <p:nvSpPr>
          <p:cNvPr id="10" name="Canto Dobrado 9"/>
          <p:cNvSpPr/>
          <p:nvPr/>
        </p:nvSpPr>
        <p:spPr>
          <a:xfrm>
            <a:off x="9932965" y="4681795"/>
            <a:ext cx="4725888" cy="6243044"/>
          </a:xfrm>
          <a:prstGeom prst="foldedCorner">
            <a:avLst/>
          </a:prstGeom>
          <a:solidFill>
            <a:srgbClr val="3399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400" dirty="0">
              <a:solidFill>
                <a:srgbClr val="002060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400" dirty="0">
              <a:solidFill>
                <a:srgbClr val="002060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Orientações Pedagógicas</a:t>
            </a:r>
            <a:endParaRPr kumimoji="0" lang="pt-BR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Canto Dobrado 10"/>
          <p:cNvSpPr/>
          <p:nvPr/>
        </p:nvSpPr>
        <p:spPr>
          <a:xfrm>
            <a:off x="15457134" y="4681794"/>
            <a:ext cx="4579265" cy="6281870"/>
          </a:xfrm>
          <a:prstGeom prst="foldedCorner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endParaRPr lang="pt-BR" sz="4400" dirty="0" smtClean="0">
              <a:solidFill>
                <a:srgbClr val="002060"/>
              </a:solidFill>
            </a:endParaRPr>
          </a:p>
          <a:p>
            <a:endParaRPr lang="pt-BR" sz="4400" dirty="0">
              <a:solidFill>
                <a:srgbClr val="002060"/>
              </a:solidFill>
            </a:endParaRPr>
          </a:p>
          <a:p>
            <a:endParaRPr lang="pt-BR" sz="4400" dirty="0" smtClean="0">
              <a:solidFill>
                <a:srgbClr val="002060"/>
              </a:solidFill>
            </a:endParaRPr>
          </a:p>
          <a:p>
            <a:endParaRPr lang="pt-BR" sz="4400" dirty="0" smtClean="0">
              <a:solidFill>
                <a:srgbClr val="002060"/>
              </a:solidFill>
            </a:endParaRPr>
          </a:p>
          <a:p>
            <a:endParaRPr lang="pt-BR" sz="4400" dirty="0">
              <a:solidFill>
                <a:srgbClr val="002060"/>
              </a:solidFill>
            </a:endParaRPr>
          </a:p>
          <a:p>
            <a:r>
              <a:rPr lang="pt-BR" sz="4400" dirty="0" smtClean="0">
                <a:solidFill>
                  <a:srgbClr val="002060"/>
                </a:solidFill>
              </a:rPr>
              <a:t>Plano </a:t>
            </a:r>
            <a:r>
              <a:rPr lang="pt-BR" sz="4400" dirty="0">
                <a:solidFill>
                  <a:srgbClr val="002060"/>
                </a:solidFill>
              </a:rPr>
              <a:t>Executivo de Retomada </a:t>
            </a:r>
            <a:endParaRPr lang="pt-BR" sz="4400" dirty="0" smtClean="0">
              <a:solidFill>
                <a:srgbClr val="002060"/>
              </a:solidFill>
            </a:endParaRPr>
          </a:p>
          <a:p>
            <a:r>
              <a:rPr lang="pt-BR" sz="4400" dirty="0" smtClean="0">
                <a:solidFill>
                  <a:srgbClr val="002060"/>
                </a:solidFill>
              </a:rPr>
              <a:t>das </a:t>
            </a:r>
            <a:r>
              <a:rPr lang="pt-BR" sz="4400" dirty="0">
                <a:solidFill>
                  <a:srgbClr val="002060"/>
                </a:solidFill>
              </a:rPr>
              <a:t>Aulas</a:t>
            </a:r>
          </a:p>
          <a:p>
            <a:r>
              <a:rPr lang="pt-BR" sz="4400" dirty="0">
                <a:solidFill>
                  <a:srgbClr val="002060"/>
                </a:solidFill>
              </a:rPr>
              <a:t>Presenciais</a:t>
            </a:r>
          </a:p>
        </p:txBody>
      </p:sp>
      <p:sp>
        <p:nvSpPr>
          <p:cNvPr id="7" name="Shape 1227"/>
          <p:cNvSpPr txBox="1"/>
          <p:nvPr/>
        </p:nvSpPr>
        <p:spPr>
          <a:xfrm>
            <a:off x="1415487" y="1258179"/>
            <a:ext cx="111575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4000" dirty="0" smtClean="0">
                <a:solidFill>
                  <a:schemeClr val="bg1"/>
                </a:solidFill>
              </a:rPr>
              <a:t>PLANO DE CONVIVÊNCIA – EDUCAÇÃO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46" y="4845042"/>
            <a:ext cx="2665988" cy="26934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265" y="4972043"/>
            <a:ext cx="2517069" cy="24429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88" y="4910072"/>
            <a:ext cx="2706991" cy="26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2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13734</TotalTime>
  <Words>1589</Words>
  <Application>Microsoft Office PowerPoint</Application>
  <PresentationFormat>Personalizar</PresentationFormat>
  <Paragraphs>243</Paragraphs>
  <Slides>34</Slides>
  <Notes>11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</vt:lpstr>
      <vt:lpstr>Helvetica Light</vt:lpstr>
      <vt:lpstr>Helvetica Neue</vt:lpstr>
      <vt:lpstr>Times New Roman</vt:lpstr>
      <vt:lpstr>Wingdings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medidas previstas no protocolo</vt:lpstr>
      <vt:lpstr>Premissas para o retorno escolar presencial</vt:lpstr>
      <vt:lpstr>Premissas para o retorno escolar presencial</vt:lpstr>
      <vt:lpstr>Premissas para o retorno escolar presencial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Severino Jose de Andrade Junior</dc:creator>
  <cp:lastModifiedBy>Severino Jose de Andrade Junior</cp:lastModifiedBy>
  <cp:revision>398</cp:revision>
  <dcterms:modified xsi:type="dcterms:W3CDTF">2020-09-21T18:31:08Z</dcterms:modified>
</cp:coreProperties>
</file>